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053" r:id="rId4"/>
  </p:sldMasterIdLst>
  <p:notesMasterIdLst>
    <p:notesMasterId r:id="rId30"/>
  </p:notesMasterIdLst>
  <p:handoutMasterIdLst>
    <p:handoutMasterId r:id="rId31"/>
  </p:handoutMasterIdLst>
  <p:sldIdLst>
    <p:sldId id="266" r:id="rId5"/>
    <p:sldId id="445" r:id="rId6"/>
    <p:sldId id="384" r:id="rId7"/>
    <p:sldId id="419" r:id="rId8"/>
    <p:sldId id="382" r:id="rId9"/>
    <p:sldId id="462" r:id="rId10"/>
    <p:sldId id="463" r:id="rId11"/>
    <p:sldId id="408" r:id="rId12"/>
    <p:sldId id="407" r:id="rId13"/>
    <p:sldId id="269" r:id="rId14"/>
    <p:sldId id="458" r:id="rId15"/>
    <p:sldId id="459" r:id="rId16"/>
    <p:sldId id="456" r:id="rId17"/>
    <p:sldId id="448" r:id="rId18"/>
    <p:sldId id="454" r:id="rId19"/>
    <p:sldId id="450" r:id="rId20"/>
    <p:sldId id="451" r:id="rId21"/>
    <p:sldId id="452" r:id="rId22"/>
    <p:sldId id="447" r:id="rId23"/>
    <p:sldId id="406" r:id="rId24"/>
    <p:sldId id="464" r:id="rId25"/>
    <p:sldId id="465" r:id="rId26"/>
    <p:sldId id="420" r:id="rId27"/>
    <p:sldId id="404" r:id="rId28"/>
    <p:sldId id="439"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406">
          <p15:clr>
            <a:srgbClr val="A4A3A4"/>
          </p15:clr>
        </p15:guide>
        <p15:guide id="3" pos="2880">
          <p15:clr>
            <a:srgbClr val="A4A3A4"/>
          </p15:clr>
        </p15:guide>
        <p15:guide id="4" orient="horz" pos="2114">
          <p15:clr>
            <a:srgbClr val="A4A3A4"/>
          </p15:clr>
        </p15:guide>
        <p15:guide id="5" pos="2759">
          <p15:clr>
            <a:srgbClr val="A4A3A4"/>
          </p15:clr>
        </p15:guide>
        <p15:guide id="6" pos="202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0080"/>
    <a:srgbClr val="80008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9"/>
  </p:normalViewPr>
  <p:slideViewPr>
    <p:cSldViewPr snapToGrid="0">
      <p:cViewPr varScale="1">
        <p:scale>
          <a:sx n="78" d="100"/>
          <a:sy n="78" d="100"/>
        </p:scale>
        <p:origin x="1594" y="62"/>
      </p:cViewPr>
      <p:guideLst>
        <p:guide orient="horz" pos="2160"/>
        <p:guide pos="2406"/>
        <p:guide pos="2880"/>
        <p:guide orient="horz" pos="2114"/>
        <p:guide pos="2759"/>
        <p:guide pos="202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e Yu Yee Dominic /CSF" userId="59ddad63-47f1-4317-b088-d34171f6460d" providerId="ADAL" clId="{5FC93233-4243-4955-BEF8-14190AF2517C}"/>
    <pc:docChg chg="modSld">
      <pc:chgData name="Lee Yu Yee Dominic /CSF" userId="59ddad63-47f1-4317-b088-d34171f6460d" providerId="ADAL" clId="{5FC93233-4243-4955-BEF8-14190AF2517C}" dt="2022-07-14T08:17:00.908" v="0" actId="1076"/>
      <pc:docMkLst>
        <pc:docMk/>
      </pc:docMkLst>
      <pc:sldChg chg="modSp mod">
        <pc:chgData name="Lee Yu Yee Dominic /CSF" userId="59ddad63-47f1-4317-b088-d34171f6460d" providerId="ADAL" clId="{5FC93233-4243-4955-BEF8-14190AF2517C}" dt="2022-07-14T08:17:00.908" v="0" actId="1076"/>
        <pc:sldMkLst>
          <pc:docMk/>
          <pc:sldMk cId="2419011656" sldId="458"/>
        </pc:sldMkLst>
        <pc:picChg chg="mod">
          <ac:chgData name="Lee Yu Yee Dominic /CSF" userId="59ddad63-47f1-4317-b088-d34171f6460d" providerId="ADAL" clId="{5FC93233-4243-4955-BEF8-14190AF2517C}" dt="2022-07-14T08:17:00.908" v="0" actId="1076"/>
          <ac:picMkLst>
            <pc:docMk/>
            <pc:sldMk cId="2419011656" sldId="458"/>
            <ac:picMk id="7" creationId="{E965BDB2-AAE3-4EC8-A2ED-BFECC9552033}"/>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4A7434-A34C-D840-A26F-22ED13A4DFDD}" type="doc">
      <dgm:prSet loTypeId="urn:microsoft.com/office/officeart/2008/layout/VerticalCurvedList" loCatId="" qsTypeId="urn:microsoft.com/office/officeart/2005/8/quickstyle/simple4" qsCatId="simple" csTypeId="urn:microsoft.com/office/officeart/2005/8/colors/colorful1" csCatId="colorful" phldr="1"/>
      <dgm:spPr/>
      <dgm:t>
        <a:bodyPr/>
        <a:lstStyle/>
        <a:p>
          <a:endParaRPr lang="en-US"/>
        </a:p>
      </dgm:t>
    </dgm:pt>
    <dgm:pt modelId="{CCE6A2E1-FAC0-2245-91C8-904105FA4DC8}">
      <dgm:prSet phldrT="[Text]"/>
      <dgm:spPr/>
      <dgm:t>
        <a:bodyPr/>
        <a:lstStyle/>
        <a:p>
          <a:r>
            <a:rPr lang="en-US" dirty="0"/>
            <a:t>Mission 12.2: Cross Site Request Forgery Attack.</a:t>
          </a:r>
        </a:p>
      </dgm:t>
    </dgm:pt>
    <dgm:pt modelId="{F062C402-A156-8E46-94D8-E334A1176C62}" type="parTrans" cxnId="{90A4E958-D252-464A-BF92-A19BE45FF53D}">
      <dgm:prSet/>
      <dgm:spPr/>
      <dgm:t>
        <a:bodyPr/>
        <a:lstStyle/>
        <a:p>
          <a:endParaRPr lang="en-US"/>
        </a:p>
      </dgm:t>
    </dgm:pt>
    <dgm:pt modelId="{3E360AAA-B851-474B-AA5D-067B105F3393}" type="sibTrans" cxnId="{90A4E958-D252-464A-BF92-A19BE45FF53D}">
      <dgm:prSet/>
      <dgm:spPr/>
      <dgm:t>
        <a:bodyPr/>
        <a:lstStyle/>
        <a:p>
          <a:endParaRPr lang="en-US"/>
        </a:p>
      </dgm:t>
    </dgm:pt>
    <dgm:pt modelId="{8D677469-71B8-4D6B-B856-D3C6656D3119}">
      <dgm:prSet phldrT="[Text]"/>
      <dgm:spPr/>
      <dgm:t>
        <a:bodyPr/>
        <a:lstStyle/>
        <a:p>
          <a:r>
            <a:rPr lang="en-US" dirty="0"/>
            <a:t>Ethical Considerations</a:t>
          </a:r>
        </a:p>
      </dgm:t>
    </dgm:pt>
    <dgm:pt modelId="{906863A4-119C-48C6-B5E2-6811F780AC86}" type="parTrans" cxnId="{CC2A1EB9-E2E4-41CB-933E-136063CC7DFA}">
      <dgm:prSet/>
      <dgm:spPr/>
      <dgm:t>
        <a:bodyPr/>
        <a:lstStyle/>
        <a:p>
          <a:endParaRPr lang="en-SG"/>
        </a:p>
      </dgm:t>
    </dgm:pt>
    <dgm:pt modelId="{68ABEA40-36C9-4C17-9C32-B77891D3EE69}" type="sibTrans" cxnId="{CC2A1EB9-E2E4-41CB-933E-136063CC7DFA}">
      <dgm:prSet/>
      <dgm:spPr/>
      <dgm:t>
        <a:bodyPr/>
        <a:lstStyle/>
        <a:p>
          <a:endParaRPr lang="en-SG"/>
        </a:p>
      </dgm:t>
    </dgm:pt>
    <dgm:pt modelId="{32E8688A-B7AE-46A6-8038-2B1EFA1CC449}">
      <dgm:prSet phldrT="[Text]"/>
      <dgm:spPr/>
      <dgm:t>
        <a:bodyPr/>
        <a:lstStyle/>
        <a:p>
          <a:r>
            <a:rPr lang="en-US" dirty="0"/>
            <a:t>Computer Misuse (Chapter 50A) and Cybersecurity Act</a:t>
          </a:r>
          <a:endParaRPr lang="en-SG" dirty="0"/>
        </a:p>
      </dgm:t>
    </dgm:pt>
    <dgm:pt modelId="{035AA839-D3B1-49C4-92EF-940BB9A87496}" type="parTrans" cxnId="{F9A0C130-60E2-40DB-B335-B602E4176963}">
      <dgm:prSet/>
      <dgm:spPr/>
      <dgm:t>
        <a:bodyPr/>
        <a:lstStyle/>
        <a:p>
          <a:endParaRPr lang="en-SG"/>
        </a:p>
      </dgm:t>
    </dgm:pt>
    <dgm:pt modelId="{62C19026-048E-43DE-BE65-9A7C11FB8C5F}" type="sibTrans" cxnId="{F9A0C130-60E2-40DB-B335-B602E4176963}">
      <dgm:prSet/>
      <dgm:spPr/>
      <dgm:t>
        <a:bodyPr/>
        <a:lstStyle/>
        <a:p>
          <a:endParaRPr lang="en-SG"/>
        </a:p>
      </dgm:t>
    </dgm:pt>
    <dgm:pt modelId="{98C17D08-55EA-4939-AB98-10A6D0BBE2ED}">
      <dgm:prSet phldrT="[Text]"/>
      <dgm:spPr/>
      <dgm:t>
        <a:bodyPr/>
        <a:lstStyle/>
        <a:p>
          <a:r>
            <a:rPr lang="en-US" dirty="0"/>
            <a:t>Mission 12.1: Cross Site Scripting (XSS)</a:t>
          </a:r>
        </a:p>
      </dgm:t>
    </dgm:pt>
    <dgm:pt modelId="{3B80E9A5-8404-477B-B18F-47FBD7519048}" type="parTrans" cxnId="{F776D434-0B2F-4FDC-BBEE-6D06E76F776E}">
      <dgm:prSet/>
      <dgm:spPr/>
      <dgm:t>
        <a:bodyPr/>
        <a:lstStyle/>
        <a:p>
          <a:endParaRPr lang="en-SG"/>
        </a:p>
      </dgm:t>
    </dgm:pt>
    <dgm:pt modelId="{5A30D787-8B8B-4E7C-93BF-1B8022CA7F70}" type="sibTrans" cxnId="{F776D434-0B2F-4FDC-BBEE-6D06E76F776E}">
      <dgm:prSet/>
      <dgm:spPr/>
      <dgm:t>
        <a:bodyPr/>
        <a:lstStyle/>
        <a:p>
          <a:endParaRPr lang="en-SG"/>
        </a:p>
      </dgm:t>
    </dgm:pt>
    <dgm:pt modelId="{EC723CD4-67DB-4A5B-987D-9DADEC3516D6}">
      <dgm:prSet/>
      <dgm:spPr/>
      <dgm:t>
        <a:bodyPr/>
        <a:lstStyle/>
        <a:p>
          <a:r>
            <a:rPr lang="en-US" dirty="0"/>
            <a:t>Common Vulnerabilities</a:t>
          </a:r>
          <a:endParaRPr lang="en-SG" dirty="0"/>
        </a:p>
      </dgm:t>
    </dgm:pt>
    <dgm:pt modelId="{8F04B664-E6B0-43E6-817E-93BF0B041AEB}" type="parTrans" cxnId="{F0D7FDB6-9B89-4C52-AB8B-F3C2869179AA}">
      <dgm:prSet/>
      <dgm:spPr/>
      <dgm:t>
        <a:bodyPr/>
        <a:lstStyle/>
        <a:p>
          <a:endParaRPr lang="en-SG"/>
        </a:p>
      </dgm:t>
    </dgm:pt>
    <dgm:pt modelId="{271FCBBB-8653-47FC-B2AC-844814D95AF6}" type="sibTrans" cxnId="{F0D7FDB6-9B89-4C52-AB8B-F3C2869179AA}">
      <dgm:prSet/>
      <dgm:spPr/>
      <dgm:t>
        <a:bodyPr/>
        <a:lstStyle/>
        <a:p>
          <a:endParaRPr lang="en-SG"/>
        </a:p>
      </dgm:t>
    </dgm:pt>
    <dgm:pt modelId="{244489A8-D771-4EF7-822A-848EB02E909E}">
      <dgm:prSet phldrT="[Text]"/>
      <dgm:spPr/>
      <dgm:t>
        <a:bodyPr/>
        <a:lstStyle/>
        <a:p>
          <a:r>
            <a:rPr lang="en-US" dirty="0"/>
            <a:t>SQL Injection</a:t>
          </a:r>
        </a:p>
      </dgm:t>
    </dgm:pt>
    <dgm:pt modelId="{8EF4F1FF-43F8-4A21-AD23-3E8A7AA6405F}" type="parTrans" cxnId="{F0350581-0676-482F-85B2-4A123F7D1C4F}">
      <dgm:prSet/>
      <dgm:spPr/>
      <dgm:t>
        <a:bodyPr/>
        <a:lstStyle/>
        <a:p>
          <a:endParaRPr lang="en-SG"/>
        </a:p>
      </dgm:t>
    </dgm:pt>
    <dgm:pt modelId="{F1B440CB-1A42-406F-A78F-35820489B4A6}" type="sibTrans" cxnId="{F0350581-0676-482F-85B2-4A123F7D1C4F}">
      <dgm:prSet/>
      <dgm:spPr/>
      <dgm:t>
        <a:bodyPr/>
        <a:lstStyle/>
        <a:p>
          <a:endParaRPr lang="en-SG"/>
        </a:p>
      </dgm:t>
    </dgm:pt>
    <dgm:pt modelId="{FACA2EB4-7352-3848-9C7B-BEC9D897A791}" type="pres">
      <dgm:prSet presAssocID="{E74A7434-A34C-D840-A26F-22ED13A4DFDD}" presName="Name0" presStyleCnt="0">
        <dgm:presLayoutVars>
          <dgm:chMax val="7"/>
          <dgm:chPref val="7"/>
          <dgm:dir/>
        </dgm:presLayoutVars>
      </dgm:prSet>
      <dgm:spPr/>
    </dgm:pt>
    <dgm:pt modelId="{312F260F-0160-C343-B3E6-1BFAA47C3917}" type="pres">
      <dgm:prSet presAssocID="{E74A7434-A34C-D840-A26F-22ED13A4DFDD}" presName="Name1" presStyleCnt="0"/>
      <dgm:spPr/>
    </dgm:pt>
    <dgm:pt modelId="{F0734DC9-3E71-164C-A000-E95149639F1E}" type="pres">
      <dgm:prSet presAssocID="{E74A7434-A34C-D840-A26F-22ED13A4DFDD}" presName="cycle" presStyleCnt="0"/>
      <dgm:spPr/>
    </dgm:pt>
    <dgm:pt modelId="{EFAE883E-5B32-9543-99CF-193EEB61D6C5}" type="pres">
      <dgm:prSet presAssocID="{E74A7434-A34C-D840-A26F-22ED13A4DFDD}" presName="srcNode" presStyleLbl="node1" presStyleIdx="0" presStyleCnt="6"/>
      <dgm:spPr/>
    </dgm:pt>
    <dgm:pt modelId="{04932873-04F1-1948-9D09-1DEBC426018D}" type="pres">
      <dgm:prSet presAssocID="{E74A7434-A34C-D840-A26F-22ED13A4DFDD}" presName="conn" presStyleLbl="parChTrans1D2" presStyleIdx="0" presStyleCnt="1"/>
      <dgm:spPr/>
    </dgm:pt>
    <dgm:pt modelId="{7D2544BA-1B36-4B41-B78C-90DCEC926C24}" type="pres">
      <dgm:prSet presAssocID="{E74A7434-A34C-D840-A26F-22ED13A4DFDD}" presName="extraNode" presStyleLbl="node1" presStyleIdx="0" presStyleCnt="6"/>
      <dgm:spPr/>
    </dgm:pt>
    <dgm:pt modelId="{0044D4CB-C82E-4642-92FE-FBF8D6533890}" type="pres">
      <dgm:prSet presAssocID="{E74A7434-A34C-D840-A26F-22ED13A4DFDD}" presName="dstNode" presStyleLbl="node1" presStyleIdx="0" presStyleCnt="6"/>
      <dgm:spPr/>
    </dgm:pt>
    <dgm:pt modelId="{EFF5745B-0078-4510-B572-E180C635AEC2}" type="pres">
      <dgm:prSet presAssocID="{8D677469-71B8-4D6B-B856-D3C6656D3119}" presName="text_1" presStyleLbl="node1" presStyleIdx="0" presStyleCnt="6">
        <dgm:presLayoutVars>
          <dgm:bulletEnabled val="1"/>
        </dgm:presLayoutVars>
      </dgm:prSet>
      <dgm:spPr/>
    </dgm:pt>
    <dgm:pt modelId="{21938E3D-D938-4560-9213-DF2243DCB673}" type="pres">
      <dgm:prSet presAssocID="{8D677469-71B8-4D6B-B856-D3C6656D3119}" presName="accent_1" presStyleCnt="0"/>
      <dgm:spPr/>
    </dgm:pt>
    <dgm:pt modelId="{AB115934-E2C8-4F00-A5F9-02FEEB9B754D}" type="pres">
      <dgm:prSet presAssocID="{8D677469-71B8-4D6B-B856-D3C6656D3119}" presName="accentRepeatNode" presStyleLbl="solidFgAcc1" presStyleIdx="0" presStyleCnt="6"/>
      <dgm:spPr/>
    </dgm:pt>
    <dgm:pt modelId="{EFA4D68D-4B89-4EB8-BD1F-8327B99F4612}" type="pres">
      <dgm:prSet presAssocID="{32E8688A-B7AE-46A6-8038-2B1EFA1CC449}" presName="text_2" presStyleLbl="node1" presStyleIdx="1" presStyleCnt="6">
        <dgm:presLayoutVars>
          <dgm:bulletEnabled val="1"/>
        </dgm:presLayoutVars>
      </dgm:prSet>
      <dgm:spPr/>
    </dgm:pt>
    <dgm:pt modelId="{F021EB56-77C6-4CBD-B9A2-2C14C9CFA469}" type="pres">
      <dgm:prSet presAssocID="{32E8688A-B7AE-46A6-8038-2B1EFA1CC449}" presName="accent_2" presStyleCnt="0"/>
      <dgm:spPr/>
    </dgm:pt>
    <dgm:pt modelId="{D1A36D3E-CD20-4FA3-A810-038390C16A7E}" type="pres">
      <dgm:prSet presAssocID="{32E8688A-B7AE-46A6-8038-2B1EFA1CC449}" presName="accentRepeatNode" presStyleLbl="solidFgAcc1" presStyleIdx="1" presStyleCnt="6"/>
      <dgm:spPr/>
    </dgm:pt>
    <dgm:pt modelId="{C508D944-3848-4BCF-9542-42D528E55F82}" type="pres">
      <dgm:prSet presAssocID="{EC723CD4-67DB-4A5B-987D-9DADEC3516D6}" presName="text_3" presStyleLbl="node1" presStyleIdx="2" presStyleCnt="6">
        <dgm:presLayoutVars>
          <dgm:bulletEnabled val="1"/>
        </dgm:presLayoutVars>
      </dgm:prSet>
      <dgm:spPr/>
    </dgm:pt>
    <dgm:pt modelId="{05FEEF25-B9C9-4BED-ABCC-E020660E7FEB}" type="pres">
      <dgm:prSet presAssocID="{EC723CD4-67DB-4A5B-987D-9DADEC3516D6}" presName="accent_3" presStyleCnt="0"/>
      <dgm:spPr/>
    </dgm:pt>
    <dgm:pt modelId="{56E2AA5F-AEF7-42DF-972E-4328BBDFB3D6}" type="pres">
      <dgm:prSet presAssocID="{EC723CD4-67DB-4A5B-987D-9DADEC3516D6}" presName="accentRepeatNode" presStyleLbl="solidFgAcc1" presStyleIdx="2" presStyleCnt="6"/>
      <dgm:spPr/>
    </dgm:pt>
    <dgm:pt modelId="{FC078EE4-8298-446E-A046-5C2E7E4B41CF}" type="pres">
      <dgm:prSet presAssocID="{98C17D08-55EA-4939-AB98-10A6D0BBE2ED}" presName="text_4" presStyleLbl="node1" presStyleIdx="3" presStyleCnt="6">
        <dgm:presLayoutVars>
          <dgm:bulletEnabled val="1"/>
        </dgm:presLayoutVars>
      </dgm:prSet>
      <dgm:spPr/>
    </dgm:pt>
    <dgm:pt modelId="{517ED1A8-039C-4B7C-B23A-A98734524837}" type="pres">
      <dgm:prSet presAssocID="{98C17D08-55EA-4939-AB98-10A6D0BBE2ED}" presName="accent_4" presStyleCnt="0"/>
      <dgm:spPr/>
    </dgm:pt>
    <dgm:pt modelId="{04D32C0E-B67A-4261-8B37-7FBC4E2124C6}" type="pres">
      <dgm:prSet presAssocID="{98C17D08-55EA-4939-AB98-10A6D0BBE2ED}" presName="accentRepeatNode" presStyleLbl="solidFgAcc1" presStyleIdx="3" presStyleCnt="6"/>
      <dgm:spPr/>
    </dgm:pt>
    <dgm:pt modelId="{33E449AD-29B0-4A7B-8A87-7887983C07C1}" type="pres">
      <dgm:prSet presAssocID="{CCE6A2E1-FAC0-2245-91C8-904105FA4DC8}" presName="text_5" presStyleLbl="node1" presStyleIdx="4" presStyleCnt="6">
        <dgm:presLayoutVars>
          <dgm:bulletEnabled val="1"/>
        </dgm:presLayoutVars>
      </dgm:prSet>
      <dgm:spPr/>
    </dgm:pt>
    <dgm:pt modelId="{B2A17406-9F51-4778-99ED-0D65A52A8498}" type="pres">
      <dgm:prSet presAssocID="{CCE6A2E1-FAC0-2245-91C8-904105FA4DC8}" presName="accent_5" presStyleCnt="0"/>
      <dgm:spPr/>
    </dgm:pt>
    <dgm:pt modelId="{1DD99BAE-C877-C44C-8691-8B19DF8F58D6}" type="pres">
      <dgm:prSet presAssocID="{CCE6A2E1-FAC0-2245-91C8-904105FA4DC8}" presName="accentRepeatNode" presStyleLbl="solidFgAcc1" presStyleIdx="4" presStyleCnt="6"/>
      <dgm:spPr/>
    </dgm:pt>
    <dgm:pt modelId="{9E371724-C040-4492-8B2A-A28C7C9B97FC}" type="pres">
      <dgm:prSet presAssocID="{244489A8-D771-4EF7-822A-848EB02E909E}" presName="text_6" presStyleLbl="node1" presStyleIdx="5" presStyleCnt="6">
        <dgm:presLayoutVars>
          <dgm:bulletEnabled val="1"/>
        </dgm:presLayoutVars>
      </dgm:prSet>
      <dgm:spPr/>
    </dgm:pt>
    <dgm:pt modelId="{6DEF5757-6E65-4607-96B3-5BFA5CD7FC7A}" type="pres">
      <dgm:prSet presAssocID="{244489A8-D771-4EF7-822A-848EB02E909E}" presName="accent_6" presStyleCnt="0"/>
      <dgm:spPr/>
    </dgm:pt>
    <dgm:pt modelId="{C3853445-9CC1-4C13-90C4-A6136B4820CC}" type="pres">
      <dgm:prSet presAssocID="{244489A8-D771-4EF7-822A-848EB02E909E}" presName="accentRepeatNode" presStyleLbl="solidFgAcc1" presStyleIdx="5" presStyleCnt="6"/>
      <dgm:spPr/>
    </dgm:pt>
  </dgm:ptLst>
  <dgm:cxnLst>
    <dgm:cxn modelId="{9AC27D0D-7230-440D-B985-6809D40DFD04}" type="presOf" srcId="{98C17D08-55EA-4939-AB98-10A6D0BBE2ED}" destId="{FC078EE4-8298-446E-A046-5C2E7E4B41CF}" srcOrd="0" destOrd="0" presId="urn:microsoft.com/office/officeart/2008/layout/VerticalCurvedList"/>
    <dgm:cxn modelId="{C425122C-EB73-4E28-83F3-FA95D236D5DE}" type="presOf" srcId="{8D677469-71B8-4D6B-B856-D3C6656D3119}" destId="{EFF5745B-0078-4510-B572-E180C635AEC2}" srcOrd="0" destOrd="0" presId="urn:microsoft.com/office/officeart/2008/layout/VerticalCurvedList"/>
    <dgm:cxn modelId="{F9A0C130-60E2-40DB-B335-B602E4176963}" srcId="{E74A7434-A34C-D840-A26F-22ED13A4DFDD}" destId="{32E8688A-B7AE-46A6-8038-2B1EFA1CC449}" srcOrd="1" destOrd="0" parTransId="{035AA839-D3B1-49C4-92EF-940BB9A87496}" sibTransId="{62C19026-048E-43DE-BE65-9A7C11FB8C5F}"/>
    <dgm:cxn modelId="{F776D434-0B2F-4FDC-BBEE-6D06E76F776E}" srcId="{E74A7434-A34C-D840-A26F-22ED13A4DFDD}" destId="{98C17D08-55EA-4939-AB98-10A6D0BBE2ED}" srcOrd="3" destOrd="0" parTransId="{3B80E9A5-8404-477B-B18F-47FBD7519048}" sibTransId="{5A30D787-8B8B-4E7C-93BF-1B8022CA7F70}"/>
    <dgm:cxn modelId="{E25F9450-DAED-43D2-BC00-E422A04A652A}" type="presOf" srcId="{CCE6A2E1-FAC0-2245-91C8-904105FA4DC8}" destId="{33E449AD-29B0-4A7B-8A87-7887983C07C1}" srcOrd="0" destOrd="0" presId="urn:microsoft.com/office/officeart/2008/layout/VerticalCurvedList"/>
    <dgm:cxn modelId="{90A4E958-D252-464A-BF92-A19BE45FF53D}" srcId="{E74A7434-A34C-D840-A26F-22ED13A4DFDD}" destId="{CCE6A2E1-FAC0-2245-91C8-904105FA4DC8}" srcOrd="4" destOrd="0" parTransId="{F062C402-A156-8E46-94D8-E334A1176C62}" sibTransId="{3E360AAA-B851-474B-AA5D-067B105F3393}"/>
    <dgm:cxn modelId="{F0350581-0676-482F-85B2-4A123F7D1C4F}" srcId="{E74A7434-A34C-D840-A26F-22ED13A4DFDD}" destId="{244489A8-D771-4EF7-822A-848EB02E909E}" srcOrd="5" destOrd="0" parTransId="{8EF4F1FF-43F8-4A21-AD23-3E8A7AA6405F}" sibTransId="{F1B440CB-1A42-406F-A78F-35820489B4A6}"/>
    <dgm:cxn modelId="{F0D7FDB6-9B89-4C52-AB8B-F3C2869179AA}" srcId="{E74A7434-A34C-D840-A26F-22ED13A4DFDD}" destId="{EC723CD4-67DB-4A5B-987D-9DADEC3516D6}" srcOrd="2" destOrd="0" parTransId="{8F04B664-E6B0-43E6-817E-93BF0B041AEB}" sibTransId="{271FCBBB-8653-47FC-B2AC-844814D95AF6}"/>
    <dgm:cxn modelId="{CC2A1EB9-E2E4-41CB-933E-136063CC7DFA}" srcId="{E74A7434-A34C-D840-A26F-22ED13A4DFDD}" destId="{8D677469-71B8-4D6B-B856-D3C6656D3119}" srcOrd="0" destOrd="0" parTransId="{906863A4-119C-48C6-B5E2-6811F780AC86}" sibTransId="{68ABEA40-36C9-4C17-9C32-B77891D3EE69}"/>
    <dgm:cxn modelId="{FF2391C9-5DE6-4339-A989-0484639F9009}" type="presOf" srcId="{244489A8-D771-4EF7-822A-848EB02E909E}" destId="{9E371724-C040-4492-8B2A-A28C7C9B97FC}" srcOrd="0" destOrd="0" presId="urn:microsoft.com/office/officeart/2008/layout/VerticalCurvedList"/>
    <dgm:cxn modelId="{4F7BA4DA-CD44-4269-AABB-D27BD51BC1B4}" type="presOf" srcId="{32E8688A-B7AE-46A6-8038-2B1EFA1CC449}" destId="{EFA4D68D-4B89-4EB8-BD1F-8327B99F4612}" srcOrd="0" destOrd="0" presId="urn:microsoft.com/office/officeart/2008/layout/VerticalCurvedList"/>
    <dgm:cxn modelId="{FD02B3E8-A43B-4C73-A3E4-1448BC74AD1A}" type="presOf" srcId="{E74A7434-A34C-D840-A26F-22ED13A4DFDD}" destId="{FACA2EB4-7352-3848-9C7B-BEC9D897A791}" srcOrd="0" destOrd="0" presId="urn:microsoft.com/office/officeart/2008/layout/VerticalCurvedList"/>
    <dgm:cxn modelId="{4D6B02F7-31FE-4DC6-8EB3-F1755091E846}" type="presOf" srcId="{68ABEA40-36C9-4C17-9C32-B77891D3EE69}" destId="{04932873-04F1-1948-9D09-1DEBC426018D}" srcOrd="0" destOrd="0" presId="urn:microsoft.com/office/officeart/2008/layout/VerticalCurvedList"/>
    <dgm:cxn modelId="{D7C1B0FF-C65D-49FE-915F-0B251375CB40}" type="presOf" srcId="{EC723CD4-67DB-4A5B-987D-9DADEC3516D6}" destId="{C508D944-3848-4BCF-9542-42D528E55F82}" srcOrd="0" destOrd="0" presId="urn:microsoft.com/office/officeart/2008/layout/VerticalCurvedList"/>
    <dgm:cxn modelId="{B5D63B7E-4680-41EC-BDFA-7481343A2CEF}" type="presParOf" srcId="{FACA2EB4-7352-3848-9C7B-BEC9D897A791}" destId="{312F260F-0160-C343-B3E6-1BFAA47C3917}" srcOrd="0" destOrd="0" presId="urn:microsoft.com/office/officeart/2008/layout/VerticalCurvedList"/>
    <dgm:cxn modelId="{630C4B76-0B2C-4F96-88F1-E99D70AF47BF}" type="presParOf" srcId="{312F260F-0160-C343-B3E6-1BFAA47C3917}" destId="{F0734DC9-3E71-164C-A000-E95149639F1E}" srcOrd="0" destOrd="0" presId="urn:microsoft.com/office/officeart/2008/layout/VerticalCurvedList"/>
    <dgm:cxn modelId="{B98B2098-127E-468E-BDBF-EDD96D897ED5}" type="presParOf" srcId="{F0734DC9-3E71-164C-A000-E95149639F1E}" destId="{EFAE883E-5B32-9543-99CF-193EEB61D6C5}" srcOrd="0" destOrd="0" presId="urn:microsoft.com/office/officeart/2008/layout/VerticalCurvedList"/>
    <dgm:cxn modelId="{D5041E69-4399-4B73-8DCE-1840DD4804DC}" type="presParOf" srcId="{F0734DC9-3E71-164C-A000-E95149639F1E}" destId="{04932873-04F1-1948-9D09-1DEBC426018D}" srcOrd="1" destOrd="0" presId="urn:microsoft.com/office/officeart/2008/layout/VerticalCurvedList"/>
    <dgm:cxn modelId="{F7D598F3-8031-4036-AF5C-DB49568AB0EE}" type="presParOf" srcId="{F0734DC9-3E71-164C-A000-E95149639F1E}" destId="{7D2544BA-1B36-4B41-B78C-90DCEC926C24}" srcOrd="2" destOrd="0" presId="urn:microsoft.com/office/officeart/2008/layout/VerticalCurvedList"/>
    <dgm:cxn modelId="{E0903F87-C5DA-4B17-A49F-5E6C6E53BD52}" type="presParOf" srcId="{F0734DC9-3E71-164C-A000-E95149639F1E}" destId="{0044D4CB-C82E-4642-92FE-FBF8D6533890}" srcOrd="3" destOrd="0" presId="urn:microsoft.com/office/officeart/2008/layout/VerticalCurvedList"/>
    <dgm:cxn modelId="{D90A6BDA-C25B-467A-BF11-94554EC009B7}" type="presParOf" srcId="{312F260F-0160-C343-B3E6-1BFAA47C3917}" destId="{EFF5745B-0078-4510-B572-E180C635AEC2}" srcOrd="1" destOrd="0" presId="urn:microsoft.com/office/officeart/2008/layout/VerticalCurvedList"/>
    <dgm:cxn modelId="{98773592-DBAC-4C6E-AD62-63E4EB2C9C38}" type="presParOf" srcId="{312F260F-0160-C343-B3E6-1BFAA47C3917}" destId="{21938E3D-D938-4560-9213-DF2243DCB673}" srcOrd="2" destOrd="0" presId="urn:microsoft.com/office/officeart/2008/layout/VerticalCurvedList"/>
    <dgm:cxn modelId="{82C03D99-BA4A-4DD1-A9D4-8FF4B55F78D4}" type="presParOf" srcId="{21938E3D-D938-4560-9213-DF2243DCB673}" destId="{AB115934-E2C8-4F00-A5F9-02FEEB9B754D}" srcOrd="0" destOrd="0" presId="urn:microsoft.com/office/officeart/2008/layout/VerticalCurvedList"/>
    <dgm:cxn modelId="{1AFDD3B6-116B-44EA-9212-9E4D3FB48F5E}" type="presParOf" srcId="{312F260F-0160-C343-B3E6-1BFAA47C3917}" destId="{EFA4D68D-4B89-4EB8-BD1F-8327B99F4612}" srcOrd="3" destOrd="0" presId="urn:microsoft.com/office/officeart/2008/layout/VerticalCurvedList"/>
    <dgm:cxn modelId="{A1072950-F963-4179-AE84-9BDA7235B0A2}" type="presParOf" srcId="{312F260F-0160-C343-B3E6-1BFAA47C3917}" destId="{F021EB56-77C6-4CBD-B9A2-2C14C9CFA469}" srcOrd="4" destOrd="0" presId="urn:microsoft.com/office/officeart/2008/layout/VerticalCurvedList"/>
    <dgm:cxn modelId="{F3CE0997-136C-4A7D-A21D-3BA80F0369E8}" type="presParOf" srcId="{F021EB56-77C6-4CBD-B9A2-2C14C9CFA469}" destId="{D1A36D3E-CD20-4FA3-A810-038390C16A7E}" srcOrd="0" destOrd="0" presId="urn:microsoft.com/office/officeart/2008/layout/VerticalCurvedList"/>
    <dgm:cxn modelId="{F6BFF164-2BE2-4320-8093-99BDB8B45C0D}" type="presParOf" srcId="{312F260F-0160-C343-B3E6-1BFAA47C3917}" destId="{C508D944-3848-4BCF-9542-42D528E55F82}" srcOrd="5" destOrd="0" presId="urn:microsoft.com/office/officeart/2008/layout/VerticalCurvedList"/>
    <dgm:cxn modelId="{3AF502DB-9092-4BDF-B446-1D04F463E4F7}" type="presParOf" srcId="{312F260F-0160-C343-B3E6-1BFAA47C3917}" destId="{05FEEF25-B9C9-4BED-ABCC-E020660E7FEB}" srcOrd="6" destOrd="0" presId="urn:microsoft.com/office/officeart/2008/layout/VerticalCurvedList"/>
    <dgm:cxn modelId="{509B3779-F8E4-4A6D-A445-14BD4E8F89CE}" type="presParOf" srcId="{05FEEF25-B9C9-4BED-ABCC-E020660E7FEB}" destId="{56E2AA5F-AEF7-42DF-972E-4328BBDFB3D6}" srcOrd="0" destOrd="0" presId="urn:microsoft.com/office/officeart/2008/layout/VerticalCurvedList"/>
    <dgm:cxn modelId="{5AD8A260-E3A8-42E4-813B-9EC3724AC269}" type="presParOf" srcId="{312F260F-0160-C343-B3E6-1BFAA47C3917}" destId="{FC078EE4-8298-446E-A046-5C2E7E4B41CF}" srcOrd="7" destOrd="0" presId="urn:microsoft.com/office/officeart/2008/layout/VerticalCurvedList"/>
    <dgm:cxn modelId="{80D4FD69-4617-4AF4-BF05-D206E9601E3B}" type="presParOf" srcId="{312F260F-0160-C343-B3E6-1BFAA47C3917}" destId="{517ED1A8-039C-4B7C-B23A-A98734524837}" srcOrd="8" destOrd="0" presId="urn:microsoft.com/office/officeart/2008/layout/VerticalCurvedList"/>
    <dgm:cxn modelId="{DA18FCE5-60DA-44A3-B4B7-14B2A17ADE47}" type="presParOf" srcId="{517ED1A8-039C-4B7C-B23A-A98734524837}" destId="{04D32C0E-B67A-4261-8B37-7FBC4E2124C6}" srcOrd="0" destOrd="0" presId="urn:microsoft.com/office/officeart/2008/layout/VerticalCurvedList"/>
    <dgm:cxn modelId="{6A41DF84-5EAE-410C-90C8-5081FEF0EE7A}" type="presParOf" srcId="{312F260F-0160-C343-B3E6-1BFAA47C3917}" destId="{33E449AD-29B0-4A7B-8A87-7887983C07C1}" srcOrd="9" destOrd="0" presId="urn:microsoft.com/office/officeart/2008/layout/VerticalCurvedList"/>
    <dgm:cxn modelId="{5CC819F2-F00F-4238-A871-9FEBD8D2E786}" type="presParOf" srcId="{312F260F-0160-C343-B3E6-1BFAA47C3917}" destId="{B2A17406-9F51-4778-99ED-0D65A52A8498}" srcOrd="10" destOrd="0" presId="urn:microsoft.com/office/officeart/2008/layout/VerticalCurvedList"/>
    <dgm:cxn modelId="{FC145B96-EDFC-4A65-97C7-62E6D0E9EA2C}" type="presParOf" srcId="{B2A17406-9F51-4778-99ED-0D65A52A8498}" destId="{1DD99BAE-C877-C44C-8691-8B19DF8F58D6}" srcOrd="0" destOrd="0" presId="urn:microsoft.com/office/officeart/2008/layout/VerticalCurvedList"/>
    <dgm:cxn modelId="{15DF1E29-FF07-4B59-8C17-AF8C614CAC17}" type="presParOf" srcId="{312F260F-0160-C343-B3E6-1BFAA47C3917}" destId="{9E371724-C040-4492-8B2A-A28C7C9B97FC}" srcOrd="11" destOrd="0" presId="urn:microsoft.com/office/officeart/2008/layout/VerticalCurvedList"/>
    <dgm:cxn modelId="{0639344D-B23B-47E1-9A65-958BA9F3E183}" type="presParOf" srcId="{312F260F-0160-C343-B3E6-1BFAA47C3917}" destId="{6DEF5757-6E65-4607-96B3-5BFA5CD7FC7A}" srcOrd="12" destOrd="0" presId="urn:microsoft.com/office/officeart/2008/layout/VerticalCurvedList"/>
    <dgm:cxn modelId="{D4E26B49-A7A8-40E4-A504-F62EBF37AF29}" type="presParOf" srcId="{6DEF5757-6E65-4607-96B3-5BFA5CD7FC7A}" destId="{C3853445-9CC1-4C13-90C4-A6136B4820CC}"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932873-04F1-1948-9D09-1DEBC426018D}">
      <dsp:nvSpPr>
        <dsp:cNvPr id="0" name=""/>
        <dsp:cNvSpPr/>
      </dsp:nvSpPr>
      <dsp:spPr>
        <a:xfrm>
          <a:off x="-5082866" y="-778677"/>
          <a:ext cx="6053155" cy="6053155"/>
        </a:xfrm>
        <a:prstGeom prst="blockArc">
          <a:avLst>
            <a:gd name="adj1" fmla="val 18900000"/>
            <a:gd name="adj2" fmla="val 2700000"/>
            <a:gd name="adj3" fmla="val 357"/>
          </a:avLst>
        </a:prstGeom>
        <a:noFill/>
        <a:ln w="10000"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FF5745B-0078-4510-B572-E180C635AEC2}">
      <dsp:nvSpPr>
        <dsp:cNvPr id="0" name=""/>
        <dsp:cNvSpPr/>
      </dsp:nvSpPr>
      <dsp:spPr>
        <a:xfrm>
          <a:off x="361947" y="236748"/>
          <a:ext cx="7729446" cy="473317"/>
        </a:xfrm>
        <a:prstGeom prst="rect">
          <a:avLst/>
        </a:prstGeom>
        <a:solidFill>
          <a:schemeClr val="accent2">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75696"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t>Ethical Considerations</a:t>
          </a:r>
        </a:p>
      </dsp:txBody>
      <dsp:txXfrm>
        <a:off x="361947" y="236748"/>
        <a:ext cx="7729446" cy="473317"/>
      </dsp:txXfrm>
    </dsp:sp>
    <dsp:sp modelId="{AB115934-E2C8-4F00-A5F9-02FEEB9B754D}">
      <dsp:nvSpPr>
        <dsp:cNvPr id="0" name=""/>
        <dsp:cNvSpPr/>
      </dsp:nvSpPr>
      <dsp:spPr>
        <a:xfrm>
          <a:off x="66123" y="177584"/>
          <a:ext cx="591647" cy="591647"/>
        </a:xfrm>
        <a:prstGeom prst="ellipse">
          <a:avLst/>
        </a:prstGeom>
        <a:solidFill>
          <a:schemeClr val="lt1">
            <a:hueOff val="0"/>
            <a:satOff val="0"/>
            <a:lumOff val="0"/>
            <a:alphaOff val="0"/>
          </a:schemeClr>
        </a:solidFill>
        <a:ln w="1000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FA4D68D-4B89-4EB8-BD1F-8327B99F4612}">
      <dsp:nvSpPr>
        <dsp:cNvPr id="0" name=""/>
        <dsp:cNvSpPr/>
      </dsp:nvSpPr>
      <dsp:spPr>
        <a:xfrm>
          <a:off x="751283" y="946635"/>
          <a:ext cx="7340109" cy="473317"/>
        </a:xfrm>
        <a:prstGeom prst="rect">
          <a:avLst/>
        </a:prstGeom>
        <a:solidFill>
          <a:schemeClr val="accent3">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75696"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t>Computer Misuse (Chapter 50A) and Cybersecurity Act</a:t>
          </a:r>
          <a:endParaRPr lang="en-SG" sz="2400" kern="1200" dirty="0"/>
        </a:p>
      </dsp:txBody>
      <dsp:txXfrm>
        <a:off x="751283" y="946635"/>
        <a:ext cx="7340109" cy="473317"/>
      </dsp:txXfrm>
    </dsp:sp>
    <dsp:sp modelId="{D1A36D3E-CD20-4FA3-A810-038390C16A7E}">
      <dsp:nvSpPr>
        <dsp:cNvPr id="0" name=""/>
        <dsp:cNvSpPr/>
      </dsp:nvSpPr>
      <dsp:spPr>
        <a:xfrm>
          <a:off x="455460" y="887470"/>
          <a:ext cx="591647" cy="591647"/>
        </a:xfrm>
        <a:prstGeom prst="ellipse">
          <a:avLst/>
        </a:prstGeom>
        <a:solidFill>
          <a:schemeClr val="lt1">
            <a:hueOff val="0"/>
            <a:satOff val="0"/>
            <a:lumOff val="0"/>
            <a:alphaOff val="0"/>
          </a:schemeClr>
        </a:solidFill>
        <a:ln w="10000"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508D944-3848-4BCF-9542-42D528E55F82}">
      <dsp:nvSpPr>
        <dsp:cNvPr id="0" name=""/>
        <dsp:cNvSpPr/>
      </dsp:nvSpPr>
      <dsp:spPr>
        <a:xfrm>
          <a:off x="929317" y="1656522"/>
          <a:ext cx="7162076" cy="473317"/>
        </a:xfrm>
        <a:prstGeom prst="rect">
          <a:avLst/>
        </a:prstGeom>
        <a:solidFill>
          <a:schemeClr val="accent4">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75696"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t>Common Vulnerabilities</a:t>
          </a:r>
          <a:endParaRPr lang="en-SG" sz="2400" kern="1200" dirty="0"/>
        </a:p>
      </dsp:txBody>
      <dsp:txXfrm>
        <a:off x="929317" y="1656522"/>
        <a:ext cx="7162076" cy="473317"/>
      </dsp:txXfrm>
    </dsp:sp>
    <dsp:sp modelId="{56E2AA5F-AEF7-42DF-972E-4328BBDFB3D6}">
      <dsp:nvSpPr>
        <dsp:cNvPr id="0" name=""/>
        <dsp:cNvSpPr/>
      </dsp:nvSpPr>
      <dsp:spPr>
        <a:xfrm>
          <a:off x="633493" y="1597357"/>
          <a:ext cx="591647" cy="591647"/>
        </a:xfrm>
        <a:prstGeom prst="ellipse">
          <a:avLst/>
        </a:prstGeom>
        <a:solidFill>
          <a:schemeClr val="lt1">
            <a:hueOff val="0"/>
            <a:satOff val="0"/>
            <a:lumOff val="0"/>
            <a:alphaOff val="0"/>
          </a:schemeClr>
        </a:solidFill>
        <a:ln w="10000"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C078EE4-8298-446E-A046-5C2E7E4B41CF}">
      <dsp:nvSpPr>
        <dsp:cNvPr id="0" name=""/>
        <dsp:cNvSpPr/>
      </dsp:nvSpPr>
      <dsp:spPr>
        <a:xfrm>
          <a:off x="929317" y="2365959"/>
          <a:ext cx="7162076" cy="473317"/>
        </a:xfrm>
        <a:prstGeom prst="rect">
          <a:avLst/>
        </a:prstGeom>
        <a:solidFill>
          <a:schemeClr val="accent5">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75696"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t>Mission 12.1: Cross Site Scripting (XSS)</a:t>
          </a:r>
        </a:p>
      </dsp:txBody>
      <dsp:txXfrm>
        <a:off x="929317" y="2365959"/>
        <a:ext cx="7162076" cy="473317"/>
      </dsp:txXfrm>
    </dsp:sp>
    <dsp:sp modelId="{04D32C0E-B67A-4261-8B37-7FBC4E2124C6}">
      <dsp:nvSpPr>
        <dsp:cNvPr id="0" name=""/>
        <dsp:cNvSpPr/>
      </dsp:nvSpPr>
      <dsp:spPr>
        <a:xfrm>
          <a:off x="633493" y="2306794"/>
          <a:ext cx="591647" cy="591647"/>
        </a:xfrm>
        <a:prstGeom prst="ellipse">
          <a:avLst/>
        </a:prstGeom>
        <a:solidFill>
          <a:schemeClr val="lt1">
            <a:hueOff val="0"/>
            <a:satOff val="0"/>
            <a:lumOff val="0"/>
            <a:alphaOff val="0"/>
          </a:schemeClr>
        </a:solidFill>
        <a:ln w="10000"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3E449AD-29B0-4A7B-8A87-7887983C07C1}">
      <dsp:nvSpPr>
        <dsp:cNvPr id="0" name=""/>
        <dsp:cNvSpPr/>
      </dsp:nvSpPr>
      <dsp:spPr>
        <a:xfrm>
          <a:off x="751283" y="3075846"/>
          <a:ext cx="7340109" cy="473317"/>
        </a:xfrm>
        <a:prstGeom prst="rect">
          <a:avLst/>
        </a:prstGeom>
        <a:solidFill>
          <a:schemeClr val="accent6">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75696"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t>Mission 12.2: Cross Site Request Forgery Attack.</a:t>
          </a:r>
        </a:p>
      </dsp:txBody>
      <dsp:txXfrm>
        <a:off x="751283" y="3075846"/>
        <a:ext cx="7340109" cy="473317"/>
      </dsp:txXfrm>
    </dsp:sp>
    <dsp:sp modelId="{1DD99BAE-C877-C44C-8691-8B19DF8F58D6}">
      <dsp:nvSpPr>
        <dsp:cNvPr id="0" name=""/>
        <dsp:cNvSpPr/>
      </dsp:nvSpPr>
      <dsp:spPr>
        <a:xfrm>
          <a:off x="455460" y="3016681"/>
          <a:ext cx="591647" cy="591647"/>
        </a:xfrm>
        <a:prstGeom prst="ellipse">
          <a:avLst/>
        </a:prstGeom>
        <a:solidFill>
          <a:schemeClr val="lt1">
            <a:hueOff val="0"/>
            <a:satOff val="0"/>
            <a:lumOff val="0"/>
            <a:alphaOff val="0"/>
          </a:schemeClr>
        </a:solidFill>
        <a:ln w="10000"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E371724-C040-4492-8B2A-A28C7C9B97FC}">
      <dsp:nvSpPr>
        <dsp:cNvPr id="0" name=""/>
        <dsp:cNvSpPr/>
      </dsp:nvSpPr>
      <dsp:spPr>
        <a:xfrm>
          <a:off x="361947" y="3785733"/>
          <a:ext cx="7729446" cy="473317"/>
        </a:xfrm>
        <a:prstGeom prst="rect">
          <a:avLst/>
        </a:prstGeom>
        <a:solidFill>
          <a:schemeClr val="accent2">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75696"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t>SQL Injection</a:t>
          </a:r>
        </a:p>
      </dsp:txBody>
      <dsp:txXfrm>
        <a:off x="361947" y="3785733"/>
        <a:ext cx="7729446" cy="473317"/>
      </dsp:txXfrm>
    </dsp:sp>
    <dsp:sp modelId="{C3853445-9CC1-4C13-90C4-A6136B4820CC}">
      <dsp:nvSpPr>
        <dsp:cNvPr id="0" name=""/>
        <dsp:cNvSpPr/>
      </dsp:nvSpPr>
      <dsp:spPr>
        <a:xfrm>
          <a:off x="66123" y="3726568"/>
          <a:ext cx="591647" cy="591647"/>
        </a:xfrm>
        <a:prstGeom prst="ellipse">
          <a:avLst/>
        </a:prstGeom>
        <a:solidFill>
          <a:schemeClr val="lt1">
            <a:hueOff val="0"/>
            <a:satOff val="0"/>
            <a:lumOff val="0"/>
            <a:alphaOff val="0"/>
          </a:schemeClr>
        </a:solidFill>
        <a:ln w="1000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3071E09-4D64-8F4A-829F-AB9979018477}" type="datetimeFigureOut">
              <a:rPr lang="en-US" smtClean="0"/>
              <a:t>7/14/2022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8555F1F-6530-0F40-A2DC-34866158B479}" type="slidenum">
              <a:rPr lang="en-US" smtClean="0"/>
              <a:t>‹#›</a:t>
            </a:fld>
            <a:endParaRPr lang="en-US"/>
          </a:p>
        </p:txBody>
      </p:sp>
    </p:spTree>
    <p:extLst>
      <p:ext uri="{BB962C8B-B14F-4D97-AF65-F5344CB8AC3E}">
        <p14:creationId xmlns:p14="http://schemas.microsoft.com/office/powerpoint/2010/main" val="28098328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C9C0DB-AAA5-CD4C-A292-FDBB48A23E12}" type="datetimeFigureOut">
              <a:rPr lang="en-US" smtClean="0"/>
              <a:t>7/14/2022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48B9CC-1317-584A-9837-71F74B280377}" type="slidenum">
              <a:rPr lang="en-US" smtClean="0"/>
              <a:t>‹#›</a:t>
            </a:fld>
            <a:endParaRPr lang="en-US"/>
          </a:p>
        </p:txBody>
      </p:sp>
    </p:spTree>
    <p:extLst>
      <p:ext uri="{BB962C8B-B14F-4D97-AF65-F5344CB8AC3E}">
        <p14:creationId xmlns:p14="http://schemas.microsoft.com/office/powerpoint/2010/main" val="304318830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48B9CC-1317-584A-9837-71F74B280377}" type="slidenum">
              <a:rPr lang="en-US" smtClean="0"/>
              <a:t>1</a:t>
            </a:fld>
            <a:endParaRPr lang="en-US"/>
          </a:p>
        </p:txBody>
      </p:sp>
    </p:spTree>
    <p:extLst>
      <p:ext uri="{BB962C8B-B14F-4D97-AF65-F5344CB8AC3E}">
        <p14:creationId xmlns:p14="http://schemas.microsoft.com/office/powerpoint/2010/main" val="821355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48B9CC-1317-584A-9837-71F74B280377}" type="slidenum">
              <a:rPr lang="en-US" smtClean="0"/>
              <a:t>6</a:t>
            </a:fld>
            <a:endParaRPr lang="en-US"/>
          </a:p>
        </p:txBody>
      </p:sp>
    </p:spTree>
    <p:extLst>
      <p:ext uri="{BB962C8B-B14F-4D97-AF65-F5344CB8AC3E}">
        <p14:creationId xmlns:p14="http://schemas.microsoft.com/office/powerpoint/2010/main" val="3855592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48B9CC-1317-584A-9837-71F74B280377}" type="slidenum">
              <a:rPr lang="en-US" smtClean="0"/>
              <a:t>7</a:t>
            </a:fld>
            <a:endParaRPr lang="en-US"/>
          </a:p>
        </p:txBody>
      </p:sp>
    </p:spTree>
    <p:extLst>
      <p:ext uri="{BB962C8B-B14F-4D97-AF65-F5344CB8AC3E}">
        <p14:creationId xmlns:p14="http://schemas.microsoft.com/office/powerpoint/2010/main" val="1763446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r>
              <a:rPr lang="en-US"/>
              <a:t>20~24/4/15</a:t>
            </a:r>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r>
              <a:rPr lang="en-US" dirty="0"/>
              <a:t>School of ICT - Dip CSF - Apr '22 – SSD - Software Vulnerabilities</a:t>
            </a:r>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6E2D2B3B-882E-40F3-A32F-6DD516915044}"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r>
              <a:rPr lang="en-US"/>
              <a:t>20~24/4/15</a:t>
            </a:r>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EA66EF6D-3DA9-AB4A-B046-714C943A02DA}" type="slidenum">
              <a:rPr lang="en-US" smtClean="0"/>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r>
              <a:rPr lang="en-US" dirty="0"/>
              <a:t>School of ICT - Dip CSF - Apr '22 – SSD - Software Vulnerabilities</a:t>
            </a:r>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a:t>Drag picture to placeholder or click icon to add</a:t>
            </a:r>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20~24/4/15</a:t>
            </a:r>
          </a:p>
        </p:txBody>
      </p:sp>
      <p:sp>
        <p:nvSpPr>
          <p:cNvPr id="5" name="Footer Placeholder 4"/>
          <p:cNvSpPr>
            <a:spLocks noGrp="1"/>
          </p:cNvSpPr>
          <p:nvPr>
            <p:ph type="ftr" sz="quarter" idx="11"/>
          </p:nvPr>
        </p:nvSpPr>
        <p:spPr/>
        <p:txBody>
          <a:bodyPr/>
          <a:lstStyle/>
          <a:p>
            <a:r>
              <a:rPr lang="en-US" dirty="0"/>
              <a:t>School of ICT - Dip CSF - Apr '22 – SSD - Software Vulnerabilities</a:t>
            </a:r>
          </a:p>
        </p:txBody>
      </p:sp>
      <p:sp>
        <p:nvSpPr>
          <p:cNvPr id="6" name="Slide Number Placeholder 5"/>
          <p:cNvSpPr>
            <a:spLocks noGrp="1"/>
          </p:cNvSpPr>
          <p:nvPr>
            <p:ph type="sldNum" sz="quarter" idx="12"/>
          </p:nvPr>
        </p:nvSpPr>
        <p:spPr/>
        <p:txBody>
          <a:bodyPr/>
          <a:lstStyle/>
          <a:p>
            <a:fld id="{EA66EF6D-3DA9-AB4A-B046-714C943A02DA}"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r>
              <a:rPr lang="en-US"/>
              <a:t>20~24/4/15</a:t>
            </a:r>
          </a:p>
        </p:txBody>
      </p:sp>
      <p:sp>
        <p:nvSpPr>
          <p:cNvPr id="5" name="Footer Placeholder 4"/>
          <p:cNvSpPr>
            <a:spLocks noGrp="1"/>
          </p:cNvSpPr>
          <p:nvPr>
            <p:ph type="ftr" sz="quarter" idx="11"/>
          </p:nvPr>
        </p:nvSpPr>
        <p:spPr>
          <a:xfrm>
            <a:off x="457201" y="6248207"/>
            <a:ext cx="5573483" cy="365125"/>
          </a:xfrm>
        </p:spPr>
        <p:txBody>
          <a:bodyPr/>
          <a:lstStyle/>
          <a:p>
            <a:r>
              <a:rPr lang="en-US" dirty="0"/>
              <a:t>School of ICT - Dip CSF - Apr '22 – SSD - Software Vulnerabilities</a:t>
            </a:r>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EA66EF6D-3DA9-AB4A-B046-714C943A02DA}"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r>
              <a:rPr lang="en-US"/>
              <a:t>20~24/4/15</a:t>
            </a:r>
          </a:p>
        </p:txBody>
      </p:sp>
      <p:sp>
        <p:nvSpPr>
          <p:cNvPr id="5" name="Footer Placeholder 4"/>
          <p:cNvSpPr>
            <a:spLocks noGrp="1"/>
          </p:cNvSpPr>
          <p:nvPr>
            <p:ph type="ftr" sz="quarter" idx="11"/>
          </p:nvPr>
        </p:nvSpPr>
        <p:spPr/>
        <p:txBody>
          <a:bodyPr/>
          <a:lstStyle/>
          <a:p>
            <a:r>
              <a:rPr lang="en-US" dirty="0"/>
              <a:t>School of ICT - Dip CSF - Apr '22 – SSD - Software Vulnerabilities</a:t>
            </a: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EA66EF6D-3DA9-AB4A-B046-714C943A02DA}" type="slidenum">
              <a:rPr lang="en-US" smtClean="0"/>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userDrawn="1"/>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a:t>Click to edit Master title style</a:t>
            </a:r>
          </a:p>
        </p:txBody>
      </p:sp>
      <p:sp>
        <p:nvSpPr>
          <p:cNvPr id="12" name="Date Placeholder 11"/>
          <p:cNvSpPr>
            <a:spLocks noGrp="1"/>
          </p:cNvSpPr>
          <p:nvPr>
            <p:ph type="dt" sz="half" idx="10"/>
          </p:nvPr>
        </p:nvSpPr>
        <p:spPr/>
        <p:txBody>
          <a:bodyPr/>
          <a:lstStyle/>
          <a:p>
            <a:r>
              <a:rPr lang="en-US"/>
              <a:t>20~24/4/15</a:t>
            </a:r>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EA66EF6D-3DA9-AB4A-B046-714C943A02DA}" type="slidenum">
              <a:rPr lang="en-US" smtClean="0"/>
              <a:t>‹#›</a:t>
            </a:fld>
            <a:endParaRPr lang="en-US"/>
          </a:p>
        </p:txBody>
      </p:sp>
      <p:sp>
        <p:nvSpPr>
          <p:cNvPr id="14" name="Footer Placeholder 13"/>
          <p:cNvSpPr>
            <a:spLocks noGrp="1"/>
          </p:cNvSpPr>
          <p:nvPr>
            <p:ph type="ftr" sz="quarter" idx="12"/>
          </p:nvPr>
        </p:nvSpPr>
        <p:spPr/>
        <p:txBody>
          <a:bodyPr/>
          <a:lstStyle/>
          <a:p>
            <a:r>
              <a:rPr lang="en-US" dirty="0"/>
              <a:t>School of ICT - Dip CSF - Apr '22 – SSD - Software Vulnerabilities</a:t>
            </a: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7"/>
          <p:cNvSpPr>
            <a:spLocks noGrp="1"/>
          </p:cNvSpPr>
          <p:nvPr>
            <p:ph type="dt" sz="half" idx="15"/>
          </p:nvPr>
        </p:nvSpPr>
        <p:spPr/>
        <p:txBody>
          <a:bodyPr rtlCol="0"/>
          <a:lstStyle/>
          <a:p>
            <a:r>
              <a:rPr lang="en-US"/>
              <a:t>20~24/4/15</a:t>
            </a:r>
          </a:p>
        </p:txBody>
      </p:sp>
      <p:sp>
        <p:nvSpPr>
          <p:cNvPr id="10" name="Slide Number Placeholder 9"/>
          <p:cNvSpPr>
            <a:spLocks noGrp="1"/>
          </p:cNvSpPr>
          <p:nvPr>
            <p:ph type="sldNum" sz="quarter" idx="16"/>
          </p:nvPr>
        </p:nvSpPr>
        <p:spPr/>
        <p:txBody>
          <a:bodyPr rtlCol="0"/>
          <a:lstStyle/>
          <a:p>
            <a:fld id="{EA66EF6D-3DA9-AB4A-B046-714C943A02DA}" type="slidenum">
              <a:rPr lang="en-US" smtClean="0"/>
              <a:t>‹#›</a:t>
            </a:fld>
            <a:endParaRPr lang="en-US"/>
          </a:p>
        </p:txBody>
      </p:sp>
      <p:sp>
        <p:nvSpPr>
          <p:cNvPr id="12" name="Footer Placeholder 11"/>
          <p:cNvSpPr>
            <a:spLocks noGrp="1"/>
          </p:cNvSpPr>
          <p:nvPr>
            <p:ph type="ftr" sz="quarter" idx="17"/>
          </p:nvPr>
        </p:nvSpPr>
        <p:spPr/>
        <p:txBody>
          <a:bodyPr rtlCol="0"/>
          <a:lstStyle/>
          <a:p>
            <a:r>
              <a:rPr lang="en-US" dirty="0"/>
              <a:t>School of ICT - Dip CSF - Apr '22 – SSD - Software Vulnerabilities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p:txBody>
          <a:bodyPr rtlCol="0"/>
          <a:lstStyle/>
          <a:p>
            <a:r>
              <a:rPr lang="en-US"/>
              <a:t>20~24/4/15</a:t>
            </a:r>
          </a:p>
        </p:txBody>
      </p:sp>
      <p:sp>
        <p:nvSpPr>
          <p:cNvPr id="12" name="Slide Number Placeholder 11"/>
          <p:cNvSpPr>
            <a:spLocks noGrp="1"/>
          </p:cNvSpPr>
          <p:nvPr>
            <p:ph type="sldNum" sz="quarter" idx="16"/>
          </p:nvPr>
        </p:nvSpPr>
        <p:spPr/>
        <p:txBody>
          <a:bodyPr rtlCol="0"/>
          <a:lstStyle/>
          <a:p>
            <a:fld id="{EA66EF6D-3DA9-AB4A-B046-714C943A02DA}" type="slidenum">
              <a:rPr lang="en-US" smtClean="0"/>
              <a:t>‹#›</a:t>
            </a:fld>
            <a:endParaRPr lang="en-US"/>
          </a:p>
        </p:txBody>
      </p:sp>
      <p:sp>
        <p:nvSpPr>
          <p:cNvPr id="14" name="Footer Placeholder 13"/>
          <p:cNvSpPr>
            <a:spLocks noGrp="1"/>
          </p:cNvSpPr>
          <p:nvPr>
            <p:ph type="ftr" sz="quarter" idx="17"/>
          </p:nvPr>
        </p:nvSpPr>
        <p:spPr/>
        <p:txBody>
          <a:bodyPr rtlCol="0"/>
          <a:lstStyle/>
          <a:p>
            <a:r>
              <a:rPr lang="en-US" dirty="0"/>
              <a:t>School of ICT - Dip CSF - Apr '22 – SSD - Software Vulnerabilities</a:t>
            </a:r>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r>
              <a:rPr lang="en-US"/>
              <a:t>20~24/4/15</a:t>
            </a:r>
          </a:p>
        </p:txBody>
      </p:sp>
      <p:sp>
        <p:nvSpPr>
          <p:cNvPr id="4" name="Footer Placeholder 3"/>
          <p:cNvSpPr>
            <a:spLocks noGrp="1"/>
          </p:cNvSpPr>
          <p:nvPr>
            <p:ph type="ftr" sz="quarter" idx="11"/>
          </p:nvPr>
        </p:nvSpPr>
        <p:spPr/>
        <p:txBody>
          <a:bodyPr/>
          <a:lstStyle/>
          <a:p>
            <a:r>
              <a:rPr lang="en-US" dirty="0"/>
              <a:t>School of ICT - Dip CSF - Apr '22 – SSD - Software Vulnerabilities</a:t>
            </a:r>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EA66EF6D-3DA9-AB4A-B046-714C943A02D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20~24/4/15</a:t>
            </a:r>
          </a:p>
        </p:txBody>
      </p:sp>
      <p:sp>
        <p:nvSpPr>
          <p:cNvPr id="3" name="Footer Placeholder 2"/>
          <p:cNvSpPr>
            <a:spLocks noGrp="1"/>
          </p:cNvSpPr>
          <p:nvPr>
            <p:ph type="ftr" sz="quarter" idx="11"/>
          </p:nvPr>
        </p:nvSpPr>
        <p:spPr/>
        <p:txBody>
          <a:bodyPr/>
          <a:lstStyle/>
          <a:p>
            <a:r>
              <a:rPr lang="en-US" dirty="0"/>
              <a:t>School of ICT - Dip CSF - Apr '22 – SSD - Software Vulnerabilities</a:t>
            </a:r>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EA66EF6D-3DA9-AB4A-B046-714C943A02D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p:txBody>
          <a:bodyPr/>
          <a:lstStyle/>
          <a:p>
            <a:r>
              <a:rPr lang="en-US"/>
              <a:t>20~24/4/15</a:t>
            </a:r>
          </a:p>
        </p:txBody>
      </p:sp>
      <p:sp>
        <p:nvSpPr>
          <p:cNvPr id="6" name="Footer Placeholder 5"/>
          <p:cNvSpPr>
            <a:spLocks noGrp="1"/>
          </p:cNvSpPr>
          <p:nvPr>
            <p:ph type="ftr" sz="quarter" idx="11"/>
          </p:nvPr>
        </p:nvSpPr>
        <p:spPr/>
        <p:txBody>
          <a:bodyPr/>
          <a:lstStyle/>
          <a:p>
            <a:r>
              <a:rPr lang="en-US" dirty="0"/>
              <a:t>School of ICT - Dip CSF - Apr '22 – SSD - Software Vulnerabilities</a:t>
            </a:r>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6E2D2B3B-882E-40F3-A32F-6DD516915044}" type="slidenum">
              <a:rPr lang="en-US" smtClean="0"/>
              <a:pPr/>
              <a:t>‹#›</a:t>
            </a:fld>
            <a:endParaRPr lang="en-US"/>
          </a:p>
        </p:txBody>
      </p:sp>
      <p:sp>
        <p:nvSpPr>
          <p:cNvPr id="3" name="Text Placeholder 2"/>
          <p:cNvSpPr>
            <a:spLocks noGrp="1"/>
          </p:cNvSpPr>
          <p:nvPr>
            <p:ph type="body" idx="2"/>
          </p:nvPr>
        </p:nvSpPr>
        <p:spPr>
          <a:xfrm>
            <a:off x="172454" y="1752600"/>
            <a:ext cx="2037346" cy="4419600"/>
          </a:xfrm>
          <a:solidFill>
            <a:schemeClr val="accent5">
              <a:lumMod val="75000"/>
            </a:schemeClr>
          </a:solidFill>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9533" y="273050"/>
            <a:ext cx="8759082"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a:xfrm>
            <a:off x="6096000" y="6248400"/>
            <a:ext cx="2852614" cy="365125"/>
          </a:xfrm>
        </p:spPr>
        <p:txBody>
          <a:bodyPr/>
          <a:lstStyle/>
          <a:p>
            <a:r>
              <a:rPr lang="en-US"/>
              <a:t>20~24/4/15</a:t>
            </a:r>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6E2D2B3B-882E-40F3-A32F-6DD516915044}" type="slidenum">
              <a:rPr lang="en-US" smtClean="0"/>
              <a:pPr/>
              <a:t>‹#›</a:t>
            </a:fld>
            <a:endParaRPr lang="en-US"/>
          </a:p>
        </p:txBody>
      </p:sp>
      <p:sp>
        <p:nvSpPr>
          <p:cNvPr id="3" name="Text Placeholder 2"/>
          <p:cNvSpPr>
            <a:spLocks noGrp="1"/>
          </p:cNvSpPr>
          <p:nvPr>
            <p:ph type="body" idx="2" hasCustomPrompt="1"/>
          </p:nvPr>
        </p:nvSpPr>
        <p:spPr>
          <a:xfrm>
            <a:off x="189533" y="1752600"/>
            <a:ext cx="1600200" cy="4419600"/>
          </a:xfrm>
          <a:solidFill>
            <a:schemeClr val="accent6"/>
          </a:solidFill>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normAutofit/>
          </a:bodyPr>
          <a:lstStyle>
            <a:lvl1pPr marL="0" indent="0">
              <a:spcAft>
                <a:spcPts val="1000"/>
              </a:spcAft>
              <a:buNone/>
              <a:defRPr sz="1400" baseline="0"/>
            </a:lvl1pPr>
            <a:lvl2pPr>
              <a:buNone/>
              <a:defRPr sz="1200"/>
            </a:lvl2pPr>
            <a:lvl3pPr>
              <a:buNone/>
              <a:defRPr sz="1000"/>
            </a:lvl3pPr>
            <a:lvl4pPr>
              <a:buNone/>
              <a:defRPr sz="900"/>
            </a:lvl4pPr>
            <a:lvl5pPr>
              <a:buNone/>
              <a:defRPr sz="900"/>
            </a:lvl5pPr>
          </a:lstStyle>
          <a:p>
            <a:pPr lvl="0" eaLnBrk="1" latinLnBrk="0" hangingPunct="1"/>
            <a:r>
              <a:rPr kumimoji="0" lang="en-US"/>
              <a:t>Module Overviews ABC123</a:t>
            </a:r>
            <a:br>
              <a:rPr kumimoji="0" lang="en-US"/>
            </a:br>
            <a:r>
              <a:rPr kumimoji="0" lang="en-US"/>
              <a:t>xyz</a:t>
            </a:r>
          </a:p>
        </p:txBody>
      </p:sp>
      <p:sp>
        <p:nvSpPr>
          <p:cNvPr id="9" name="Content Placeholder 8"/>
          <p:cNvSpPr>
            <a:spLocks noGrp="1"/>
          </p:cNvSpPr>
          <p:nvPr>
            <p:ph sz="quarter" idx="1"/>
          </p:nvPr>
        </p:nvSpPr>
        <p:spPr>
          <a:xfrm>
            <a:off x="1983153" y="1752600"/>
            <a:ext cx="6965461"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Footer Placeholder 5"/>
          <p:cNvSpPr>
            <a:spLocks noGrp="1"/>
          </p:cNvSpPr>
          <p:nvPr>
            <p:ph type="ftr" sz="quarter" idx="11"/>
          </p:nvPr>
        </p:nvSpPr>
        <p:spPr>
          <a:xfrm>
            <a:off x="609600" y="6248206"/>
            <a:ext cx="5421083" cy="365125"/>
          </a:xfrm>
        </p:spPr>
        <p:txBody>
          <a:bodyPr/>
          <a:lstStyle/>
          <a:p>
            <a:r>
              <a:rPr lang="en-US" dirty="0"/>
              <a:t>School of ICT - Dip CSF - Apr '22 – SSD - Software Vulnerabilities</a:t>
            </a:r>
          </a:p>
        </p:txBody>
      </p:sp>
    </p:spTree>
    <p:extLst>
      <p:ext uri="{BB962C8B-B14F-4D97-AF65-F5344CB8AC3E}">
        <p14:creationId xmlns:p14="http://schemas.microsoft.com/office/powerpoint/2010/main" val="347011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096000" y="6389520"/>
            <a:ext cx="2667000" cy="365125"/>
          </a:xfrm>
          <a:prstGeom prst="rect">
            <a:avLst/>
          </a:prstGeom>
        </p:spPr>
        <p:txBody>
          <a:bodyPr vert="horz" anchor="ctr" anchorCtr="0"/>
          <a:lstStyle>
            <a:lvl1pPr algn="l" eaLnBrk="1" latinLnBrk="0" hangingPunct="1">
              <a:defRPr kumimoji="0" sz="1400">
                <a:solidFill>
                  <a:schemeClr val="tx2"/>
                </a:solidFill>
              </a:defRPr>
            </a:lvl1pPr>
          </a:lstStyle>
          <a:p>
            <a:r>
              <a:rPr lang="en-US"/>
              <a:t>20~24/4/15</a:t>
            </a:r>
          </a:p>
        </p:txBody>
      </p:sp>
      <p:sp>
        <p:nvSpPr>
          <p:cNvPr id="3" name="Footer Placeholder 2"/>
          <p:cNvSpPr>
            <a:spLocks noGrp="1"/>
          </p:cNvSpPr>
          <p:nvPr>
            <p:ph type="ftr" sz="quarter" idx="3"/>
          </p:nvPr>
        </p:nvSpPr>
        <p:spPr>
          <a:xfrm>
            <a:off x="609600" y="6389326"/>
            <a:ext cx="5421083" cy="365125"/>
          </a:xfrm>
          <a:prstGeom prst="rect">
            <a:avLst/>
          </a:prstGeom>
        </p:spPr>
        <p:txBody>
          <a:bodyPr vert="horz" anchor="ctr"/>
          <a:lstStyle>
            <a:lvl1pPr algn="r" eaLnBrk="1" latinLnBrk="0" hangingPunct="1">
              <a:defRPr kumimoji="0" sz="1400">
                <a:solidFill>
                  <a:schemeClr val="tx2"/>
                </a:solidFill>
              </a:defRPr>
            </a:lvl1pPr>
          </a:lstStyle>
          <a:p>
            <a:r>
              <a:rPr lang="en-US" dirty="0"/>
              <a:t>School of ICT - Dip CSF - Apr '22 – SSD - Software Vulnerabilities</a:t>
            </a:r>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EA66EF6D-3DA9-AB4A-B046-714C943A02DA}" type="slidenum">
              <a:rPr lang="en-US" smtClean="0"/>
              <a:t>‹#›</a:t>
            </a:fld>
            <a:endParaRPr lang="en-US"/>
          </a:p>
        </p:txBody>
      </p:sp>
      <p:sp>
        <p:nvSpPr>
          <p:cNvPr id="2" name="MSIPCMContentMarking" descr="{&quot;HashCode&quot;:-1818968269,&quot;Placement&quot;:&quot;Header&quot;,&quot;Top&quot;:0.0,&quot;Left&quot;:0.0,&quot;SlideWidth&quot;:720,&quot;SlideHeight&quot;:540}">
            <a:extLst>
              <a:ext uri="{FF2B5EF4-FFF2-40B4-BE49-F238E27FC236}">
                <a16:creationId xmlns:a16="http://schemas.microsoft.com/office/drawing/2014/main" id="{9A168BB2-D771-4D58-B15F-54D6B07082EA}"/>
              </a:ext>
            </a:extLst>
          </p:cNvPr>
          <p:cNvSpPr txBox="1"/>
          <p:nvPr userDrawn="1"/>
        </p:nvSpPr>
        <p:spPr>
          <a:xfrm>
            <a:off x="0" y="0"/>
            <a:ext cx="2755813" cy="279435"/>
          </a:xfrm>
          <a:prstGeom prst="rect">
            <a:avLst/>
          </a:prstGeom>
          <a:noFill/>
        </p:spPr>
        <p:txBody>
          <a:bodyPr vert="horz" wrap="square" lIns="0" tIns="0" rIns="0" bIns="0" rtlCol="0" anchor="ctr" anchorCtr="1">
            <a:spAutoFit/>
          </a:bodyPr>
          <a:lstStyle/>
          <a:p>
            <a:pPr algn="l">
              <a:spcBef>
                <a:spcPts val="0"/>
              </a:spcBef>
              <a:spcAft>
                <a:spcPts val="0"/>
              </a:spcAft>
            </a:pPr>
            <a:r>
              <a:rPr lang="en-GB" sz="1100">
                <a:solidFill>
                  <a:srgbClr val="000000"/>
                </a:solidFill>
                <a:latin typeface="Calibri" panose="020F0502020204030204" pitchFamily="34" charset="0"/>
              </a:rPr>
              <a:t>                    Official (Closed) - Non Sensitive</a:t>
            </a:r>
          </a:p>
        </p:txBody>
      </p:sp>
    </p:spTree>
  </p:cSld>
  <p:clrMap bg1="lt1" tx1="dk1" bg2="lt2" tx2="dk2" accent1="accent1" accent2="accent2" accent3="accent3" accent4="accent4" accent5="accent5" accent6="accent6" hlink="hlink" folHlink="folHlink"/>
  <p:sldLayoutIdLst>
    <p:sldLayoutId id="2147484054" r:id="rId1"/>
    <p:sldLayoutId id="2147484055" r:id="rId2"/>
    <p:sldLayoutId id="2147484056" r:id="rId3"/>
    <p:sldLayoutId id="2147484057" r:id="rId4"/>
    <p:sldLayoutId id="2147484058" r:id="rId5"/>
    <p:sldLayoutId id="2147484059" r:id="rId6"/>
    <p:sldLayoutId id="2147484060" r:id="rId7"/>
    <p:sldLayoutId id="2147484061" r:id="rId8"/>
    <p:sldLayoutId id="2147484065" r:id="rId9"/>
    <p:sldLayoutId id="2147484062" r:id="rId10"/>
    <p:sldLayoutId id="2147484063" r:id="rId11"/>
    <p:sldLayoutId id="2147484064" r:id="rId12"/>
  </p:sldLayoutIdLst>
  <p:hf hd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youtu.be/IuzU4y-UjLw" TargetMode="External"/><Relationship Id="rId2" Type="http://schemas.openxmlformats.org/officeDocument/2006/relationships/slideLayout" Target="../slideLayouts/slideLayout2.xml"/><Relationship Id="rId1" Type="http://schemas.openxmlformats.org/officeDocument/2006/relationships/video" Target="https://www.youtube.com/embed/IuzU4y-UjLw?rel=0" TargetMode="Externa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dxzU6djocJQ" TargetMode="External"/><Relationship Id="rId7" Type="http://schemas.openxmlformats.org/officeDocument/2006/relationships/image" Target="../media/image14.gif"/><Relationship Id="rId2" Type="http://schemas.openxmlformats.org/officeDocument/2006/relationships/hyperlink" Target="https://www.youtube.com/watch?v=9kaihe5m3Lk" TargetMode="External"/><Relationship Id="rId1" Type="http://schemas.openxmlformats.org/officeDocument/2006/relationships/slideLayout" Target="../slideLayouts/slideLayout2.xml"/><Relationship Id="rId6" Type="http://schemas.openxmlformats.org/officeDocument/2006/relationships/hyperlink" Target="https://mel.np.edu.sg/webapps/blackboard/content/listContentEditable.jsp?content_id=_1378129_1&amp;course_id=_23324_1" TargetMode="External"/><Relationship Id="rId5" Type="http://schemas.openxmlformats.org/officeDocument/2006/relationships/image" Target="../media/image13.gif"/><Relationship Id="rId4" Type="http://schemas.openxmlformats.org/officeDocument/2006/relationships/hyperlink" Target="https://mel.np.edu.sg/webapps/blackboard/content/listContentEditable.jsp?content_id=_1378129_1&amp;course_id=_23324_1#contextMenu"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youtube.com/watch?v=9JrzPX1pVj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hyperlink" Target="https://mel.np.edu.sg/webapps/blackboard/content/listContentEditable.jsp?content_id=_1378129_1&amp;course_id=_23324_1#contextMenu" TargetMode="External"/><Relationship Id="rId1" Type="http://schemas.openxmlformats.org/officeDocument/2006/relationships/slideLayout" Target="../slideLayouts/slideLayout2.xml"/><Relationship Id="rId5" Type="http://schemas.openxmlformats.org/officeDocument/2006/relationships/image" Target="../media/image14.gif"/><Relationship Id="rId4" Type="http://schemas.openxmlformats.org/officeDocument/2006/relationships/hyperlink" Target="https://mel.np.edu.sg/webapps/blackboard/content/listContentEditable.jsp?content_id=_1378129_1&amp;course_id=_23324_1"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hyperlink" Target="https://youtu.be/rWHvp7rUka8" TargetMode="External"/><Relationship Id="rId2" Type="http://schemas.openxmlformats.org/officeDocument/2006/relationships/slideLayout" Target="../slideLayouts/slideLayout2.xml"/><Relationship Id="rId1" Type="http://schemas.openxmlformats.org/officeDocument/2006/relationships/video" Target="https://www.youtube.com/embed/rWHvp7rUka8?rel=0" TargetMode="Externa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hyperlink" Target="https://mel.np.edu.sg/webapps/blackboard/content/listContentEditable.jsp?content_id=_1378129_1&amp;course_id=_23324_1#contextMenu" TargetMode="External"/><Relationship Id="rId1" Type="http://schemas.openxmlformats.org/officeDocument/2006/relationships/slideLayout" Target="../slideLayouts/slideLayout2.xml"/><Relationship Id="rId5" Type="http://schemas.openxmlformats.org/officeDocument/2006/relationships/image" Target="../media/image14.gif"/><Relationship Id="rId4" Type="http://schemas.openxmlformats.org/officeDocument/2006/relationships/hyperlink" Target="https://mel.np.edu.sg/webapps/blackboard/content/listContentEditable.jsp?content_id=_1378129_1&amp;course_id=_23324_1"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hyperlink" Target="https://mel.np.edu.sg/webapps/blackboard/content/listContentEditable.jsp?content_id=_1378129_1&amp;course_id=_23324_1#contextMenu" TargetMode="External"/><Relationship Id="rId1" Type="http://schemas.openxmlformats.org/officeDocument/2006/relationships/slideLayout" Target="../slideLayouts/slideLayout2.xml"/><Relationship Id="rId5" Type="http://schemas.openxmlformats.org/officeDocument/2006/relationships/image" Target="../media/image14.gif"/><Relationship Id="rId4" Type="http://schemas.openxmlformats.org/officeDocument/2006/relationships/hyperlink" Target="https://mel.np.edu.sg/webapps/blackboard/content/listContentEditable.jsp?content_id=_1378129_1&amp;course_id=_23324_1"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sso.agc.gov.sg/Acts-Supp/9-2018/" TargetMode="External"/><Relationship Id="rId2" Type="http://schemas.openxmlformats.org/officeDocument/2006/relationships/hyperlink" Target="https://sso.agc.gov.sg/Act/CMA1993"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acunetix.com/websitesecurity/cross-site-scripting/"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hyperlink" Target="https://www.acunetix.com/websitesecurity/csrf-attacks/" TargetMode="External"/><Relationship Id="rId4" Type="http://schemas.openxmlformats.org/officeDocument/2006/relationships/hyperlink" Target="https://www.acunetix.com/websitesecurity/xss/" TargetMode="External"/></Relationships>
</file>

<file path=ppt/slides/_rels/slide8.xml.rels><?xml version="1.0" encoding="UTF-8" standalone="yes"?>
<Relationships xmlns="http://schemas.openxmlformats.org/package/2006/relationships"><Relationship Id="rId2" Type="http://schemas.openxmlformats.org/officeDocument/2006/relationships/hyperlink" Target="https://sourceforge.net/projects/mutillidae/"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1371600" y="2743200"/>
            <a:ext cx="7467600" cy="1673225"/>
          </a:xfrm>
        </p:spPr>
        <p:txBody>
          <a:bodyPr>
            <a:normAutofit/>
          </a:bodyPr>
          <a:lstStyle/>
          <a:p>
            <a:r>
              <a:rPr lang="en-US" sz="2300" dirty="0"/>
              <a:t>Diploma in CSF</a:t>
            </a:r>
          </a:p>
          <a:p>
            <a:r>
              <a:rPr lang="en-US" sz="2300" dirty="0"/>
              <a:t>Academic Year (AY) 22/23 – Semester 3 (April `22)</a:t>
            </a:r>
          </a:p>
        </p:txBody>
      </p:sp>
      <p:sp>
        <p:nvSpPr>
          <p:cNvPr id="2" name="Title 1"/>
          <p:cNvSpPr>
            <a:spLocks noGrp="1"/>
          </p:cNvSpPr>
          <p:nvPr>
            <p:ph type="title"/>
          </p:nvPr>
        </p:nvSpPr>
        <p:spPr>
          <a:xfrm>
            <a:off x="1371600" y="1600200"/>
            <a:ext cx="7772400" cy="990600"/>
          </a:xfrm>
        </p:spPr>
        <p:txBody>
          <a:bodyPr>
            <a:noAutofit/>
          </a:bodyPr>
          <a:lstStyle/>
          <a:p>
            <a:r>
              <a:rPr lang="en-US" sz="3100"/>
              <a:t>SECURE SOFTWARE DEVELOPMENT (SSD)</a:t>
            </a:r>
          </a:p>
        </p:txBody>
      </p:sp>
      <p:pic>
        <p:nvPicPr>
          <p:cNvPr id="5" name="Picture 4"/>
          <p:cNvPicPr>
            <a:picLocks noChangeAspect="1"/>
          </p:cNvPicPr>
          <p:nvPr/>
        </p:nvPicPr>
        <p:blipFill>
          <a:blip r:embed="rId3"/>
          <a:stretch>
            <a:fillRect/>
          </a:stretch>
        </p:blipFill>
        <p:spPr>
          <a:xfrm>
            <a:off x="4420312" y="206017"/>
            <a:ext cx="4368800" cy="990600"/>
          </a:xfrm>
          <a:prstGeom prst="rect">
            <a:avLst/>
          </a:prstGeom>
        </p:spPr>
      </p:pic>
      <p:sp>
        <p:nvSpPr>
          <p:cNvPr id="8" name="Rectangle 7"/>
          <p:cNvSpPr/>
          <p:nvPr/>
        </p:nvSpPr>
        <p:spPr>
          <a:xfrm>
            <a:off x="1371600" y="3984983"/>
            <a:ext cx="7772400" cy="990600"/>
          </a:xfrm>
          <a:prstGeom prst="rect">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7"/>
          <p:cNvSpPr txBox="1">
            <a:spLocks/>
          </p:cNvSpPr>
          <p:nvPr/>
        </p:nvSpPr>
        <p:spPr>
          <a:xfrm>
            <a:off x="1371600" y="3984982"/>
            <a:ext cx="7467600" cy="990601"/>
          </a:xfrm>
          <a:prstGeom prst="rect">
            <a:avLst/>
          </a:prstGeom>
        </p:spPr>
        <p:txBody>
          <a:bodyPr vert="horz" anchor="ctr">
            <a:normAutofit/>
          </a:bodyPr>
          <a:lstStyle>
            <a:lvl1pPr algn="l" rtl="0" eaLnBrk="1" latinLnBrk="0" hangingPunct="1">
              <a:spcBef>
                <a:spcPct val="0"/>
              </a:spcBef>
              <a:buNone/>
              <a:defRPr kumimoji="0" sz="4400" b="0" kern="1200" cap="all" baseline="0">
                <a:solidFill>
                  <a:srgbClr val="FFFFFF"/>
                </a:solidFill>
                <a:latin typeface="+mj-lt"/>
                <a:ea typeface="+mj-ea"/>
                <a:cs typeface="+mj-cs"/>
              </a:defRPr>
            </a:lvl1pPr>
          </a:lstStyle>
          <a:p>
            <a:r>
              <a:rPr lang="en-US" dirty="0"/>
              <a:t>Week 12</a:t>
            </a:r>
          </a:p>
        </p:txBody>
      </p:sp>
      <p:sp>
        <p:nvSpPr>
          <p:cNvPr id="10" name="Rectangle 9"/>
          <p:cNvSpPr/>
          <p:nvPr/>
        </p:nvSpPr>
        <p:spPr>
          <a:xfrm>
            <a:off x="1371600" y="5127984"/>
            <a:ext cx="7772400" cy="990600"/>
          </a:xfrm>
          <a:prstGeom prst="rect">
            <a:avLst/>
          </a:prstGeom>
          <a:solidFill>
            <a:schemeClr val="accent5">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1" name="Title 7"/>
          <p:cNvSpPr txBox="1">
            <a:spLocks/>
          </p:cNvSpPr>
          <p:nvPr/>
        </p:nvSpPr>
        <p:spPr>
          <a:xfrm>
            <a:off x="1371600" y="5127983"/>
            <a:ext cx="7467600" cy="990601"/>
          </a:xfrm>
          <a:prstGeom prst="rect">
            <a:avLst/>
          </a:prstGeom>
        </p:spPr>
        <p:txBody>
          <a:bodyPr vert="horz" anchor="ctr">
            <a:noAutofit/>
          </a:bodyPr>
          <a:lstStyle>
            <a:lvl1pPr algn="l" rtl="0" eaLnBrk="1" latinLnBrk="0" hangingPunct="1">
              <a:spcBef>
                <a:spcPct val="0"/>
              </a:spcBef>
              <a:buNone/>
              <a:defRPr kumimoji="0" sz="4400" b="0" kern="1200" cap="all" baseline="0">
                <a:solidFill>
                  <a:srgbClr val="FFFFFF"/>
                </a:solidFill>
                <a:latin typeface="+mj-lt"/>
                <a:ea typeface="+mj-ea"/>
                <a:cs typeface="+mj-cs"/>
              </a:defRPr>
            </a:lvl1pPr>
          </a:lstStyle>
          <a:p>
            <a:r>
              <a:rPr lang="en-US" sz="2800"/>
              <a:t>Web application Vulnerabilities II</a:t>
            </a:r>
          </a:p>
        </p:txBody>
      </p:sp>
      <p:pic>
        <p:nvPicPr>
          <p:cNvPr id="3" name="Picture 2" descr="ICT-logo-Color.jpg"/>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329950" y="206017"/>
            <a:ext cx="1905000" cy="977900"/>
          </a:xfrm>
          <a:prstGeom prst="rect">
            <a:avLst/>
          </a:prstGeom>
        </p:spPr>
      </p:pic>
      <p:sp>
        <p:nvSpPr>
          <p:cNvPr id="13" name="TextBox 12"/>
          <p:cNvSpPr txBox="1"/>
          <p:nvPr/>
        </p:nvSpPr>
        <p:spPr>
          <a:xfrm>
            <a:off x="6316002" y="6484078"/>
            <a:ext cx="2827998" cy="369332"/>
          </a:xfrm>
          <a:prstGeom prst="rect">
            <a:avLst/>
          </a:prstGeom>
          <a:noFill/>
        </p:spPr>
        <p:txBody>
          <a:bodyPr wrap="square" rtlCol="0">
            <a:spAutoFit/>
          </a:bodyPr>
          <a:lstStyle/>
          <a:p>
            <a:r>
              <a:rPr lang="en-US" dirty="0"/>
              <a:t>Last Updated: 26/06/2022</a:t>
            </a:r>
          </a:p>
        </p:txBody>
      </p:sp>
      <p:sp>
        <p:nvSpPr>
          <p:cNvPr id="12" name="Slide Number Placeholder 11"/>
          <p:cNvSpPr>
            <a:spLocks noGrp="1"/>
          </p:cNvSpPr>
          <p:nvPr>
            <p:ph type="sldNum" sz="quarter" idx="11"/>
          </p:nvPr>
        </p:nvSpPr>
        <p:spPr/>
        <p:txBody>
          <a:bodyPr/>
          <a:lstStyle/>
          <a:p>
            <a:fld id="{EA66EF6D-3DA9-AB4A-B046-714C943A02DA}" type="slidenum">
              <a:rPr lang="en-US" smtClean="0"/>
              <a:t>1</a:t>
            </a:fld>
            <a:endParaRPr lang="en-US"/>
          </a:p>
        </p:txBody>
      </p:sp>
      <p:sp>
        <p:nvSpPr>
          <p:cNvPr id="4" name="Footer Placeholder 3">
            <a:extLst>
              <a:ext uri="{FF2B5EF4-FFF2-40B4-BE49-F238E27FC236}">
                <a16:creationId xmlns:a16="http://schemas.microsoft.com/office/drawing/2014/main" id="{C6D0E79D-C2DD-4EF3-8C31-6C576539BDA4}"/>
              </a:ext>
            </a:extLst>
          </p:cNvPr>
          <p:cNvSpPr>
            <a:spLocks noGrp="1"/>
          </p:cNvSpPr>
          <p:nvPr>
            <p:ph type="ftr" sz="quarter" idx="12"/>
          </p:nvPr>
        </p:nvSpPr>
        <p:spPr/>
        <p:txBody>
          <a:bodyPr/>
          <a:lstStyle/>
          <a:p>
            <a:r>
              <a:rPr lang="en-US" dirty="0"/>
              <a:t>School of ICT - Dip CSF - Apr '22 – SSD - Software Vulnerabilities</a:t>
            </a:r>
          </a:p>
        </p:txBody>
      </p:sp>
    </p:spTree>
    <p:extLst>
      <p:ext uri="{BB962C8B-B14F-4D97-AF65-F5344CB8AC3E}">
        <p14:creationId xmlns:p14="http://schemas.microsoft.com/office/powerpoint/2010/main" val="2851080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2800">
                <a:solidFill>
                  <a:srgbClr val="FF0000"/>
                </a:solidFill>
              </a:rPr>
              <a:t>Setup (Optional) - Only for those who are not using the provided Virtual Image. </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10</a:t>
            </a:fld>
            <a:endParaRPr lang="en-US"/>
          </a:p>
        </p:txBody>
      </p:sp>
      <p:sp>
        <p:nvSpPr>
          <p:cNvPr id="7" name="Content Placeholder 6"/>
          <p:cNvSpPr>
            <a:spLocks noGrp="1"/>
          </p:cNvSpPr>
          <p:nvPr>
            <p:ph sz="quarter" idx="1"/>
          </p:nvPr>
        </p:nvSpPr>
        <p:spPr/>
        <p:txBody>
          <a:bodyPr>
            <a:normAutofit fontScale="55000" lnSpcReduction="20000"/>
          </a:bodyPr>
          <a:lstStyle/>
          <a:p>
            <a:r>
              <a:rPr lang="en-US" dirty="0"/>
              <a:t>Download and install XAMPP server.</a:t>
            </a:r>
          </a:p>
          <a:p>
            <a:pPr lvl="1"/>
            <a:r>
              <a:rPr lang="en-US" dirty="0"/>
              <a:t>URL: https://www.apachefriends.org/download.html</a:t>
            </a:r>
          </a:p>
          <a:p>
            <a:pPr lvl="2"/>
            <a:r>
              <a:rPr lang="en-US" dirty="0"/>
              <a:t>Tutorial to install: https://www.youtube.com/watch?v=N43oVPkrTg8</a:t>
            </a:r>
          </a:p>
          <a:p>
            <a:pPr lvl="2"/>
            <a:r>
              <a:rPr lang="en-US" dirty="0"/>
              <a:t>Download the version: 7.2.4 / PHP 7.2.4 (https://sourceforge.net/projects/xampp/files/XAMPP%20Windows/7.2.4/)</a:t>
            </a:r>
          </a:p>
          <a:p>
            <a:pPr lvl="1"/>
            <a:r>
              <a:rPr lang="en-US" dirty="0"/>
              <a:t>After installing click on "start" buttons next to "Apache" and "MySQL".</a:t>
            </a:r>
          </a:p>
          <a:p>
            <a:pPr lvl="1"/>
            <a:r>
              <a:rPr lang="en-US" dirty="0"/>
              <a:t>If these two services cannot start due to port conflict, please follow this video and change the http port to 8880 and </a:t>
            </a:r>
            <a:r>
              <a:rPr lang="en-US" dirty="0" err="1"/>
              <a:t>ssl</a:t>
            </a:r>
            <a:r>
              <a:rPr lang="en-US" dirty="0"/>
              <a:t> port to 4443.</a:t>
            </a:r>
          </a:p>
          <a:p>
            <a:pPr lvl="2"/>
            <a:r>
              <a:rPr lang="en-US" dirty="0"/>
              <a:t>https://www.youtube.com/watch?v=AWtL1tSQVMk</a:t>
            </a:r>
          </a:p>
          <a:p>
            <a:r>
              <a:rPr lang="en-US" dirty="0"/>
              <a:t>Download “OWASP </a:t>
            </a:r>
            <a:r>
              <a:rPr lang="en-US" dirty="0" err="1"/>
              <a:t>Mutillidae</a:t>
            </a:r>
            <a:r>
              <a:rPr lang="en-US" dirty="0"/>
              <a:t> II” version 2.6.67 from </a:t>
            </a:r>
            <a:r>
              <a:rPr lang="en-US" dirty="0" err="1"/>
              <a:t>Politemall</a:t>
            </a:r>
            <a:endParaRPr lang="en-US" dirty="0"/>
          </a:p>
          <a:p>
            <a:pPr lvl="1"/>
            <a:r>
              <a:rPr lang="en-US" dirty="0"/>
              <a:t>Unzip the downloaded file.</a:t>
            </a:r>
          </a:p>
          <a:p>
            <a:pPr lvl="1"/>
            <a:r>
              <a:rPr lang="en-US" dirty="0"/>
              <a:t>Copy and paste the "</a:t>
            </a:r>
            <a:r>
              <a:rPr lang="en-US" dirty="0" err="1"/>
              <a:t>Mutillidae</a:t>
            </a:r>
            <a:r>
              <a:rPr lang="en-US" dirty="0"/>
              <a:t>" folder in to </a:t>
            </a:r>
            <a:r>
              <a:rPr lang="en-US" dirty="0" err="1"/>
              <a:t>xampp</a:t>
            </a:r>
            <a:r>
              <a:rPr lang="en-US" dirty="0"/>
              <a:t> --&gt; </a:t>
            </a:r>
            <a:r>
              <a:rPr lang="en-US" dirty="0" err="1"/>
              <a:t>htdocs</a:t>
            </a:r>
            <a:r>
              <a:rPr lang="en-US" dirty="0"/>
              <a:t> folder</a:t>
            </a:r>
          </a:p>
          <a:p>
            <a:r>
              <a:rPr lang="en-US" dirty="0" err="1"/>
              <a:t>Lauch</a:t>
            </a:r>
            <a:r>
              <a:rPr lang="en-US" dirty="0"/>
              <a:t> your browser</a:t>
            </a:r>
          </a:p>
          <a:p>
            <a:pPr lvl="1"/>
            <a:r>
              <a:rPr lang="en-US" dirty="0"/>
              <a:t>Type: http://127.0.0.1/mutillidae</a:t>
            </a:r>
          </a:p>
          <a:p>
            <a:pPr lvl="2"/>
            <a:r>
              <a:rPr lang="en-US" dirty="0"/>
              <a:t>If you changed your ports type: http://127.0.0.1:8880/mutillidae</a:t>
            </a:r>
          </a:p>
          <a:p>
            <a:pPr lvl="1"/>
            <a:r>
              <a:rPr lang="en-US" dirty="0"/>
              <a:t>Click on "Reset DB".</a:t>
            </a:r>
          </a:p>
          <a:p>
            <a:pPr lvl="1"/>
            <a:r>
              <a:rPr lang="en-US" dirty="0"/>
              <a:t>Click "OK".</a:t>
            </a:r>
          </a:p>
          <a:p>
            <a:pPr lvl="1"/>
            <a:r>
              <a:rPr lang="en-US" dirty="0"/>
              <a:t>You should now be able to view </a:t>
            </a:r>
            <a:r>
              <a:rPr lang="en-US" dirty="0" err="1"/>
              <a:t>Mutillidae</a:t>
            </a:r>
            <a:r>
              <a:rPr lang="en-US" dirty="0"/>
              <a:t> website.</a:t>
            </a:r>
          </a:p>
        </p:txBody>
      </p:sp>
      <p:sp>
        <p:nvSpPr>
          <p:cNvPr id="2" name="Footer Placeholder 1">
            <a:extLst>
              <a:ext uri="{FF2B5EF4-FFF2-40B4-BE49-F238E27FC236}">
                <a16:creationId xmlns:a16="http://schemas.microsoft.com/office/drawing/2014/main" id="{961FCDB3-3EC8-4EFA-B291-1115A2B0BF6F}"/>
              </a:ext>
            </a:extLst>
          </p:cNvPr>
          <p:cNvSpPr>
            <a:spLocks noGrp="1"/>
          </p:cNvSpPr>
          <p:nvPr>
            <p:ph type="ftr" sz="quarter" idx="11"/>
          </p:nvPr>
        </p:nvSpPr>
        <p:spPr/>
        <p:txBody>
          <a:bodyPr/>
          <a:lstStyle/>
          <a:p>
            <a:r>
              <a:rPr lang="en-US" dirty="0"/>
              <a:t>School of ICT - Dip CSF - Apr '22 – SSD - Software Vulnerabilities</a:t>
            </a:r>
          </a:p>
        </p:txBody>
      </p:sp>
    </p:spTree>
    <p:extLst>
      <p:ext uri="{BB962C8B-B14F-4D97-AF65-F5344CB8AC3E}">
        <p14:creationId xmlns:p14="http://schemas.microsoft.com/office/powerpoint/2010/main" val="969469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17F7A-B13B-4460-B215-558A1AF4216C}"/>
              </a:ext>
            </a:extLst>
          </p:cNvPr>
          <p:cNvSpPr>
            <a:spLocks noGrp="1"/>
          </p:cNvSpPr>
          <p:nvPr>
            <p:ph type="title"/>
          </p:nvPr>
        </p:nvSpPr>
        <p:spPr/>
        <p:txBody>
          <a:bodyPr>
            <a:normAutofit/>
          </a:bodyPr>
          <a:lstStyle/>
          <a:p>
            <a:r>
              <a:rPr lang="en-US" sz="4000" dirty="0"/>
              <a:t>Cross Site Scripting (XSS)</a:t>
            </a:r>
          </a:p>
        </p:txBody>
      </p:sp>
      <p:sp>
        <p:nvSpPr>
          <p:cNvPr id="3" name="Footer Placeholder 2">
            <a:extLst>
              <a:ext uri="{FF2B5EF4-FFF2-40B4-BE49-F238E27FC236}">
                <a16:creationId xmlns:a16="http://schemas.microsoft.com/office/drawing/2014/main" id="{7A664ADD-E205-4351-A9EA-0B1F6C31A201}"/>
              </a:ext>
            </a:extLst>
          </p:cNvPr>
          <p:cNvSpPr>
            <a:spLocks noGrp="1"/>
          </p:cNvSpPr>
          <p:nvPr>
            <p:ph type="ftr" sz="quarter" idx="11"/>
          </p:nvPr>
        </p:nvSpPr>
        <p:spPr/>
        <p:txBody>
          <a:bodyPr/>
          <a:lstStyle/>
          <a:p>
            <a:r>
              <a:rPr lang="en-US"/>
              <a:t>School of ICT - Dip ISF/FI/IT - Apr '18 – SSD - Software Vulnerabilities</a:t>
            </a:r>
          </a:p>
        </p:txBody>
      </p:sp>
      <p:sp>
        <p:nvSpPr>
          <p:cNvPr id="4" name="Slide Number Placeholder 3">
            <a:extLst>
              <a:ext uri="{FF2B5EF4-FFF2-40B4-BE49-F238E27FC236}">
                <a16:creationId xmlns:a16="http://schemas.microsoft.com/office/drawing/2014/main" id="{D27821CE-F704-498F-A2AD-AD9FF1DA3750}"/>
              </a:ext>
            </a:extLst>
          </p:cNvPr>
          <p:cNvSpPr>
            <a:spLocks noGrp="1"/>
          </p:cNvSpPr>
          <p:nvPr>
            <p:ph type="sldNum" sz="quarter" idx="12"/>
          </p:nvPr>
        </p:nvSpPr>
        <p:spPr/>
        <p:txBody>
          <a:bodyPr>
            <a:normAutofit fontScale="85000" lnSpcReduction="20000"/>
          </a:bodyPr>
          <a:lstStyle/>
          <a:p>
            <a:fld id="{EA66EF6D-3DA9-AB4A-B046-714C943A02DA}" type="slidenum">
              <a:rPr lang="en-US" smtClean="0"/>
              <a:t>11</a:t>
            </a:fld>
            <a:endParaRPr lang="en-US"/>
          </a:p>
        </p:txBody>
      </p:sp>
      <p:sp>
        <p:nvSpPr>
          <p:cNvPr id="6" name="Content Placeholder 5">
            <a:extLst>
              <a:ext uri="{FF2B5EF4-FFF2-40B4-BE49-F238E27FC236}">
                <a16:creationId xmlns:a16="http://schemas.microsoft.com/office/drawing/2014/main" id="{9B83DB72-3B20-4852-BED7-E60C90C7B9B7}"/>
              </a:ext>
            </a:extLst>
          </p:cNvPr>
          <p:cNvSpPr>
            <a:spLocks noGrp="1"/>
          </p:cNvSpPr>
          <p:nvPr>
            <p:ph sz="quarter" idx="1"/>
          </p:nvPr>
        </p:nvSpPr>
        <p:spPr>
          <a:xfrm>
            <a:off x="612648" y="1600200"/>
            <a:ext cx="8153400" cy="836579"/>
          </a:xfrm>
        </p:spPr>
        <p:txBody>
          <a:bodyPr>
            <a:normAutofit fontScale="92500" lnSpcReduction="20000"/>
          </a:bodyPr>
          <a:lstStyle/>
          <a:p>
            <a:r>
              <a:rPr lang="en-US" dirty="0"/>
              <a:t>A7 – Cross-Site Scripting (XSS)</a:t>
            </a:r>
          </a:p>
          <a:p>
            <a:pPr lvl="1"/>
            <a:r>
              <a:rPr lang="en-US" dirty="0">
                <a:hlinkClick r:id="rId3"/>
              </a:rPr>
              <a:t>https://youtu.be/IuzU4y-UjLw</a:t>
            </a:r>
            <a:endParaRPr lang="en-US" dirty="0"/>
          </a:p>
        </p:txBody>
      </p:sp>
      <p:pic>
        <p:nvPicPr>
          <p:cNvPr id="7" name="Online Media 6">
            <a:hlinkClick r:id="" action="ppaction://media"/>
            <a:extLst>
              <a:ext uri="{FF2B5EF4-FFF2-40B4-BE49-F238E27FC236}">
                <a16:creationId xmlns:a16="http://schemas.microsoft.com/office/drawing/2014/main" id="{E965BDB2-AAE3-4EC8-A2ED-BFECC9552033}"/>
              </a:ext>
            </a:extLst>
          </p:cNvPr>
          <p:cNvPicPr>
            <a:picLocks noRot="1" noChangeAspect="1"/>
          </p:cNvPicPr>
          <p:nvPr>
            <a:videoFile r:link="rId1"/>
          </p:nvPr>
        </p:nvPicPr>
        <p:blipFill>
          <a:blip r:embed="rId4"/>
          <a:stretch>
            <a:fillRect/>
          </a:stretch>
        </p:blipFill>
        <p:spPr>
          <a:xfrm>
            <a:off x="609600" y="2520906"/>
            <a:ext cx="7526302" cy="4233545"/>
          </a:xfrm>
          <a:prstGeom prst="rect">
            <a:avLst/>
          </a:prstGeom>
        </p:spPr>
      </p:pic>
    </p:spTree>
    <p:extLst>
      <p:ext uri="{BB962C8B-B14F-4D97-AF65-F5344CB8AC3E}">
        <p14:creationId xmlns:p14="http://schemas.microsoft.com/office/powerpoint/2010/main" val="2419011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solidFill>
                  <a:srgbClr val="1F497D"/>
                </a:solidFill>
              </a:rPr>
              <a:t>Activity 12.1</a:t>
            </a:r>
            <a:endParaRPr lang="en-US" sz="5400" dirty="0"/>
          </a:p>
        </p:txBody>
      </p:sp>
      <p:sp>
        <p:nvSpPr>
          <p:cNvPr id="4" name="Slide Number Placeholder 3"/>
          <p:cNvSpPr>
            <a:spLocks noGrp="1"/>
          </p:cNvSpPr>
          <p:nvPr>
            <p:ph type="sldNum" sz="quarter" idx="12"/>
          </p:nvPr>
        </p:nvSpPr>
        <p:spPr/>
        <p:txBody>
          <a:bodyPr>
            <a:normAutofit fontScale="85000" lnSpcReduction="20000"/>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EA66EF6D-3DA9-AB4A-B046-714C943A02DA}" type="slidenum">
              <a:rPr kumimoji="0" lang="en-US" sz="1400" b="1" i="0" u="none" strike="noStrike" kern="1200" cap="none" spc="0" normalizeH="0" baseline="0" noProof="0" smtClean="0">
                <a:ln>
                  <a:noFill/>
                </a:ln>
                <a:solidFill>
                  <a:srgbClr val="FFFFFF"/>
                </a:solidFill>
                <a:effectLst/>
                <a:uLnTx/>
                <a:uFillTx/>
                <a:latin typeface="Times New Roman"/>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12</a:t>
            </a:fld>
            <a:endParaRPr kumimoji="0" lang="en-US" sz="1400" b="1" i="0" u="none" strike="noStrike" kern="1200" cap="none" spc="0" normalizeH="0" baseline="0" noProof="0">
              <a:ln>
                <a:noFill/>
              </a:ln>
              <a:solidFill>
                <a:srgbClr val="FFFFFF"/>
              </a:solidFill>
              <a:effectLst/>
              <a:uLnTx/>
              <a:uFillTx/>
              <a:latin typeface="Times New Roman"/>
              <a:ea typeface="+mn-ea"/>
              <a:cs typeface="+mn-cs"/>
            </a:endParaRPr>
          </a:p>
        </p:txBody>
      </p:sp>
      <p:sp>
        <p:nvSpPr>
          <p:cNvPr id="7" name="Content Placeholder 6"/>
          <p:cNvSpPr>
            <a:spLocks noGrp="1"/>
          </p:cNvSpPr>
          <p:nvPr>
            <p:ph sz="quarter" idx="1"/>
          </p:nvPr>
        </p:nvSpPr>
        <p:spPr>
          <a:xfrm>
            <a:off x="61912" y="1600200"/>
            <a:ext cx="8838248" cy="4461235"/>
          </a:xfrm>
        </p:spPr>
        <p:txBody>
          <a:bodyPr>
            <a:normAutofit lnSpcReduction="10000"/>
          </a:bodyPr>
          <a:lstStyle/>
          <a:p>
            <a:r>
              <a:rPr lang="en-US" dirty="0"/>
              <a:t>Task:</a:t>
            </a:r>
          </a:p>
          <a:p>
            <a:pPr lvl="1"/>
            <a:r>
              <a:rPr lang="en-US" dirty="0"/>
              <a:t>View the following videos:- </a:t>
            </a:r>
          </a:p>
          <a:p>
            <a:pPr lvl="2"/>
            <a:r>
              <a:rPr lang="en-US" dirty="0">
                <a:hlinkClick r:id="rId2"/>
              </a:rPr>
              <a:t>https://www.youtube.com/watch?v=9kaihe5m3Lk</a:t>
            </a:r>
            <a:r>
              <a:rPr lang="en-US" dirty="0"/>
              <a:t> - Video 1</a:t>
            </a:r>
          </a:p>
          <a:p>
            <a:pPr lvl="2"/>
            <a:r>
              <a:rPr lang="en-US" dirty="0">
                <a:hlinkClick r:id="rId3"/>
              </a:rPr>
              <a:t>https://www.youtube.com/watch?v=dxzU6djocJQ</a:t>
            </a:r>
            <a:r>
              <a:rPr lang="en-US" dirty="0"/>
              <a:t> - Video 2</a:t>
            </a:r>
          </a:p>
          <a:p>
            <a:pPr marL="685800" lvl="2" indent="0">
              <a:buNone/>
            </a:pPr>
            <a:endParaRPr lang="en-US" dirty="0"/>
          </a:p>
          <a:p>
            <a:r>
              <a:rPr lang="en-US" dirty="0"/>
              <a:t>In your own words, write a report in word document of :-</a:t>
            </a:r>
          </a:p>
          <a:p>
            <a:pPr lvl="1"/>
            <a:r>
              <a:rPr lang="en-US" dirty="0"/>
              <a:t>What are the vulnerabilities shown in Video 1 &amp; 2?</a:t>
            </a:r>
          </a:p>
          <a:p>
            <a:pPr lvl="1"/>
            <a:r>
              <a:rPr lang="en-US" dirty="0"/>
              <a:t>Explain how are the vulnerabilities in Video 1 &amp; 2 different from one over the other?</a:t>
            </a:r>
          </a:p>
          <a:p>
            <a:pPr lvl="1"/>
            <a:endParaRPr lang="en-US" dirty="0"/>
          </a:p>
          <a:p>
            <a:endParaRPr lang="en-US" dirty="0"/>
          </a:p>
        </p:txBody>
      </p:sp>
      <p:pic>
        <p:nvPicPr>
          <p:cNvPr id="5123" name="Picture 3" descr="https://mel.np.edu.sg/images/ci/icons/cmlink_generic.gif">
            <a:hlinkClick r:id="rId4" tooltip="Write a report on your web exploits using Mutillidae item options"/>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71450" cy="1714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de Details">
            <a:hlinkClick r:id="rId6" tooltip="Hide Details"/>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23825" cy="11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084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4F399F-E7F2-4FA7-92B9-50DA7EE9AB4D}"/>
              </a:ext>
            </a:extLst>
          </p:cNvPr>
          <p:cNvSpPr>
            <a:spLocks noGrp="1"/>
          </p:cNvSpPr>
          <p:nvPr>
            <p:ph type="title"/>
          </p:nvPr>
        </p:nvSpPr>
        <p:spPr/>
        <p:txBody>
          <a:bodyPr>
            <a:normAutofit/>
          </a:bodyPr>
          <a:lstStyle/>
          <a:p>
            <a:r>
              <a:rPr lang="en-US" sz="4000" dirty="0"/>
              <a:t>Cross Site Scripting in </a:t>
            </a:r>
            <a:r>
              <a:rPr lang="en-US" sz="4000" dirty="0" err="1"/>
              <a:t>Mutillidae</a:t>
            </a:r>
            <a:endParaRPr lang="en-US" sz="2800" dirty="0"/>
          </a:p>
        </p:txBody>
      </p:sp>
      <p:sp>
        <p:nvSpPr>
          <p:cNvPr id="4" name="Slide Number Placeholder 3">
            <a:extLst>
              <a:ext uri="{FF2B5EF4-FFF2-40B4-BE49-F238E27FC236}">
                <a16:creationId xmlns:a16="http://schemas.microsoft.com/office/drawing/2014/main" id="{40BA98B2-0EAE-4670-B968-C62E2D57A6F3}"/>
              </a:ext>
            </a:extLst>
          </p:cNvPr>
          <p:cNvSpPr>
            <a:spLocks noGrp="1"/>
          </p:cNvSpPr>
          <p:nvPr>
            <p:ph type="sldNum" sz="quarter" idx="4294967295"/>
          </p:nvPr>
        </p:nvSpPr>
        <p:spPr>
          <a:xfrm>
            <a:off x="0" y="1752600"/>
            <a:ext cx="1295400" cy="701675"/>
          </a:xfrm>
        </p:spPr>
        <p:txBody>
          <a:bodyPr/>
          <a:lstStyle/>
          <a:p>
            <a:fld id="{EA66EF6D-3DA9-AB4A-B046-714C943A02DA}" type="slidenum">
              <a:rPr lang="en-US" smtClean="0"/>
              <a:t>13</a:t>
            </a:fld>
            <a:endParaRPr lang="en-US"/>
          </a:p>
        </p:txBody>
      </p:sp>
      <p:pic>
        <p:nvPicPr>
          <p:cNvPr id="7" name="Picture 6">
            <a:extLst>
              <a:ext uri="{FF2B5EF4-FFF2-40B4-BE49-F238E27FC236}">
                <a16:creationId xmlns:a16="http://schemas.microsoft.com/office/drawing/2014/main" id="{D4F3784E-728F-4CF2-90F7-E27F868E4EF1}"/>
              </a:ext>
            </a:extLst>
          </p:cNvPr>
          <p:cNvPicPr>
            <a:picLocks noChangeAspect="1"/>
          </p:cNvPicPr>
          <p:nvPr/>
        </p:nvPicPr>
        <p:blipFill rotWithShape="1">
          <a:blip r:embed="rId2"/>
          <a:srcRect t="9464" r="55333" b="11894"/>
          <a:stretch/>
        </p:blipFill>
        <p:spPr>
          <a:xfrm>
            <a:off x="2205871" y="2298103"/>
            <a:ext cx="4540577" cy="4246908"/>
          </a:xfrm>
          <a:prstGeom prst="rect">
            <a:avLst/>
          </a:prstGeom>
        </p:spPr>
      </p:pic>
      <p:sp>
        <p:nvSpPr>
          <p:cNvPr id="8" name="Oval 7">
            <a:extLst>
              <a:ext uri="{FF2B5EF4-FFF2-40B4-BE49-F238E27FC236}">
                <a16:creationId xmlns:a16="http://schemas.microsoft.com/office/drawing/2014/main" id="{1A513EA3-182F-4A81-B0C4-B52FB7BA9EF1}"/>
              </a:ext>
            </a:extLst>
          </p:cNvPr>
          <p:cNvSpPr/>
          <p:nvPr/>
        </p:nvSpPr>
        <p:spPr>
          <a:xfrm>
            <a:off x="5102218" y="4005865"/>
            <a:ext cx="1289894" cy="277128"/>
          </a:xfrm>
          <a:prstGeom prst="ellipse">
            <a:avLst/>
          </a:prstGeom>
          <a:noFill/>
          <a:ln w="762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5">
            <a:extLst>
              <a:ext uri="{FF2B5EF4-FFF2-40B4-BE49-F238E27FC236}">
                <a16:creationId xmlns:a16="http://schemas.microsoft.com/office/drawing/2014/main" id="{1DD621A4-741C-4AD3-B043-A7126BE46338}"/>
              </a:ext>
            </a:extLst>
          </p:cNvPr>
          <p:cNvSpPr txBox="1">
            <a:spLocks/>
          </p:cNvSpPr>
          <p:nvPr/>
        </p:nvSpPr>
        <p:spPr>
          <a:xfrm>
            <a:off x="472910" y="1596428"/>
            <a:ext cx="8534400" cy="701675"/>
          </a:xfrm>
          <a:prstGeom prst="rect">
            <a:avLst/>
          </a:prstGeom>
        </p:spPr>
        <p:txBody>
          <a:bodyPr vert="horz" anchor="ctr">
            <a:normAutofit fontScale="85000" lnSpcReduction="10000"/>
          </a:bodyPr>
          <a:lstStyle>
            <a:lvl1pPr algn="l" rtl="0" eaLnBrk="1" latinLnBrk="0" hangingPunct="1">
              <a:spcBef>
                <a:spcPct val="0"/>
              </a:spcBef>
              <a:buNone/>
              <a:defRPr kumimoji="0" sz="4400" kern="1200">
                <a:solidFill>
                  <a:schemeClr val="tx2"/>
                </a:solidFill>
                <a:latin typeface="+mj-lt"/>
                <a:ea typeface="+mj-ea"/>
                <a:cs typeface="+mj-cs"/>
              </a:defRPr>
            </a:lvl1pPr>
          </a:lstStyle>
          <a:p>
            <a:pPr marL="514350" indent="-514350" defTabSz="914400">
              <a:buFont typeface="Wingdings" panose="05000000000000000000" pitchFamily="2" charset="2"/>
              <a:buChar char="q"/>
            </a:pPr>
            <a:r>
              <a:rPr lang="en-US" sz="1600" dirty="0"/>
              <a:t>You had watched the video. You can now do Cross Site Scripting (XSS) attack in </a:t>
            </a:r>
            <a:r>
              <a:rPr lang="en-US" sz="1600" dirty="0" err="1"/>
              <a:t>Mutillidae</a:t>
            </a:r>
            <a:r>
              <a:rPr lang="en-US" sz="1600" dirty="0"/>
              <a:t>.</a:t>
            </a:r>
          </a:p>
          <a:p>
            <a:pPr marL="971550" lvl="1" indent="-514350" defTabSz="914400">
              <a:buFont typeface="Wingdings" panose="05000000000000000000" pitchFamily="2" charset="2"/>
              <a:buChar char="q"/>
            </a:pPr>
            <a:r>
              <a:rPr lang="en-US" sz="1600" dirty="0"/>
              <a:t>Refer to Hint and Videos in </a:t>
            </a:r>
            <a:r>
              <a:rPr lang="en-US" sz="1600" dirty="0" err="1"/>
              <a:t>Mutillidae</a:t>
            </a:r>
            <a:r>
              <a:rPr lang="en-US" sz="1600" dirty="0"/>
              <a:t> for Cross Site Scripting assistance</a:t>
            </a:r>
          </a:p>
          <a:p>
            <a:pPr marL="1371600" lvl="2" indent="-457200" defTabSz="914400">
              <a:buFont typeface="Arial" panose="020B0604020202020204" pitchFamily="34" charset="0"/>
              <a:buChar char="•"/>
            </a:pPr>
            <a:r>
              <a:rPr lang="en-US" sz="1600" dirty="0"/>
              <a:t>OWASP 2017 </a:t>
            </a:r>
            <a:r>
              <a:rPr lang="en-US" sz="1600" dirty="0">
                <a:sym typeface="Wingdings" panose="05000000000000000000" pitchFamily="2" charset="2"/>
              </a:rPr>
              <a:t></a:t>
            </a:r>
            <a:r>
              <a:rPr lang="en-US" sz="1600" dirty="0"/>
              <a:t> A7 – Cross Site Scripting (XSS) </a:t>
            </a:r>
            <a:r>
              <a:rPr lang="en-US" sz="1600" dirty="0">
                <a:sym typeface="Wingdings" panose="05000000000000000000" pitchFamily="2" charset="2"/>
              </a:rPr>
              <a:t> </a:t>
            </a:r>
            <a:r>
              <a:rPr lang="en-US" sz="1600" dirty="0"/>
              <a:t>Reflected (First order) </a:t>
            </a:r>
            <a:r>
              <a:rPr lang="en-US" sz="1600" dirty="0">
                <a:sym typeface="Wingdings" panose="05000000000000000000" pitchFamily="2" charset="2"/>
              </a:rPr>
              <a:t> </a:t>
            </a:r>
            <a:r>
              <a:rPr lang="en-US" sz="1600" dirty="0"/>
              <a:t>DNS Lookup</a:t>
            </a:r>
          </a:p>
        </p:txBody>
      </p:sp>
      <p:sp>
        <p:nvSpPr>
          <p:cNvPr id="2" name="TextBox 1">
            <a:extLst>
              <a:ext uri="{FF2B5EF4-FFF2-40B4-BE49-F238E27FC236}">
                <a16:creationId xmlns:a16="http://schemas.microsoft.com/office/drawing/2014/main" id="{D02C734C-000F-4000-A537-5E0ED9E3D2EB}"/>
              </a:ext>
            </a:extLst>
          </p:cNvPr>
          <p:cNvSpPr txBox="1"/>
          <p:nvPr/>
        </p:nvSpPr>
        <p:spPr>
          <a:xfrm>
            <a:off x="3253965" y="6561508"/>
            <a:ext cx="2972289" cy="253916"/>
          </a:xfrm>
          <a:prstGeom prst="rect">
            <a:avLst/>
          </a:prstGeom>
          <a:noFill/>
        </p:spPr>
        <p:txBody>
          <a:bodyPr wrap="none" rtlCol="0">
            <a:spAutoFit/>
          </a:bodyPr>
          <a:lstStyle/>
          <a:p>
            <a:r>
              <a:rPr lang="en-SG" sz="1050" dirty="0"/>
              <a:t>https://www.youtube.com/watch?v=PBG3ILCVous</a:t>
            </a:r>
          </a:p>
        </p:txBody>
      </p:sp>
    </p:spTree>
    <p:extLst>
      <p:ext uri="{BB962C8B-B14F-4D97-AF65-F5344CB8AC3E}">
        <p14:creationId xmlns:p14="http://schemas.microsoft.com/office/powerpoint/2010/main" val="3836510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17F7A-B13B-4460-B215-558A1AF4216C}"/>
              </a:ext>
            </a:extLst>
          </p:cNvPr>
          <p:cNvSpPr>
            <a:spLocks noGrp="1"/>
          </p:cNvSpPr>
          <p:nvPr>
            <p:ph type="title"/>
          </p:nvPr>
        </p:nvSpPr>
        <p:spPr/>
        <p:txBody>
          <a:bodyPr>
            <a:normAutofit/>
          </a:bodyPr>
          <a:lstStyle/>
          <a:p>
            <a:r>
              <a:rPr lang="en-US" sz="4000" dirty="0"/>
              <a:t>Cross Site Request Forgery Attack</a:t>
            </a:r>
          </a:p>
        </p:txBody>
      </p:sp>
      <p:sp>
        <p:nvSpPr>
          <p:cNvPr id="3" name="Footer Placeholder 2">
            <a:extLst>
              <a:ext uri="{FF2B5EF4-FFF2-40B4-BE49-F238E27FC236}">
                <a16:creationId xmlns:a16="http://schemas.microsoft.com/office/drawing/2014/main" id="{7A664ADD-E205-4351-A9EA-0B1F6C31A201}"/>
              </a:ext>
            </a:extLst>
          </p:cNvPr>
          <p:cNvSpPr>
            <a:spLocks noGrp="1"/>
          </p:cNvSpPr>
          <p:nvPr>
            <p:ph type="ftr" sz="quarter" idx="11"/>
          </p:nvPr>
        </p:nvSpPr>
        <p:spPr/>
        <p:txBody>
          <a:bodyPr/>
          <a:lstStyle/>
          <a:p>
            <a:r>
              <a:rPr lang="en-US" dirty="0"/>
              <a:t>School of ICT - Dip CSF - Apr '22 – SSD - Software Vulnerabilities</a:t>
            </a:r>
          </a:p>
        </p:txBody>
      </p:sp>
      <p:sp>
        <p:nvSpPr>
          <p:cNvPr id="4" name="Slide Number Placeholder 3">
            <a:extLst>
              <a:ext uri="{FF2B5EF4-FFF2-40B4-BE49-F238E27FC236}">
                <a16:creationId xmlns:a16="http://schemas.microsoft.com/office/drawing/2014/main" id="{D27821CE-F704-498F-A2AD-AD9FF1DA3750}"/>
              </a:ext>
            </a:extLst>
          </p:cNvPr>
          <p:cNvSpPr>
            <a:spLocks noGrp="1"/>
          </p:cNvSpPr>
          <p:nvPr>
            <p:ph type="sldNum" sz="quarter" idx="12"/>
          </p:nvPr>
        </p:nvSpPr>
        <p:spPr/>
        <p:txBody>
          <a:bodyPr>
            <a:normAutofit fontScale="85000" lnSpcReduction="20000"/>
          </a:bodyPr>
          <a:lstStyle/>
          <a:p>
            <a:fld id="{EA66EF6D-3DA9-AB4A-B046-714C943A02DA}" type="slidenum">
              <a:rPr lang="en-US" smtClean="0"/>
              <a:t>14</a:t>
            </a:fld>
            <a:endParaRPr lang="en-US"/>
          </a:p>
        </p:txBody>
      </p:sp>
      <p:sp>
        <p:nvSpPr>
          <p:cNvPr id="6" name="Content Placeholder 5">
            <a:extLst>
              <a:ext uri="{FF2B5EF4-FFF2-40B4-BE49-F238E27FC236}">
                <a16:creationId xmlns:a16="http://schemas.microsoft.com/office/drawing/2014/main" id="{9B83DB72-3B20-4852-BED7-E60C90C7B9B7}"/>
              </a:ext>
            </a:extLst>
          </p:cNvPr>
          <p:cNvSpPr>
            <a:spLocks noGrp="1"/>
          </p:cNvSpPr>
          <p:nvPr>
            <p:ph sz="quarter" idx="1"/>
          </p:nvPr>
        </p:nvSpPr>
        <p:spPr>
          <a:xfrm>
            <a:off x="612648" y="1600200"/>
            <a:ext cx="8153400" cy="836579"/>
          </a:xfrm>
        </p:spPr>
        <p:txBody>
          <a:bodyPr>
            <a:normAutofit fontScale="92500" lnSpcReduction="20000"/>
          </a:bodyPr>
          <a:lstStyle/>
          <a:p>
            <a:r>
              <a:rPr lang="en-US" dirty="0"/>
              <a:t>Video</a:t>
            </a:r>
          </a:p>
          <a:p>
            <a:pPr lvl="1"/>
            <a:r>
              <a:rPr lang="en-US" dirty="0">
                <a:hlinkClick r:id="rId2"/>
              </a:rPr>
              <a:t>https://www.youtube.com/watch?v=9JrzPX1pVjs</a:t>
            </a:r>
            <a:r>
              <a:rPr lang="en-US" dirty="0"/>
              <a:t> </a:t>
            </a:r>
          </a:p>
        </p:txBody>
      </p:sp>
      <p:pic>
        <p:nvPicPr>
          <p:cNvPr id="8" name="Picture 7">
            <a:extLst>
              <a:ext uri="{FF2B5EF4-FFF2-40B4-BE49-F238E27FC236}">
                <a16:creationId xmlns:a16="http://schemas.microsoft.com/office/drawing/2014/main" id="{2E13E13B-E362-465C-B0EC-1EC3044E1EA5}"/>
              </a:ext>
            </a:extLst>
          </p:cNvPr>
          <p:cNvPicPr>
            <a:picLocks noChangeAspect="1"/>
          </p:cNvPicPr>
          <p:nvPr/>
        </p:nvPicPr>
        <p:blipFill>
          <a:blip r:embed="rId3"/>
          <a:stretch>
            <a:fillRect/>
          </a:stretch>
        </p:blipFill>
        <p:spPr>
          <a:xfrm>
            <a:off x="707011" y="2340602"/>
            <a:ext cx="7729978" cy="4048724"/>
          </a:xfrm>
          <a:prstGeom prst="rect">
            <a:avLst/>
          </a:prstGeom>
        </p:spPr>
      </p:pic>
    </p:spTree>
    <p:extLst>
      <p:ext uri="{BB962C8B-B14F-4D97-AF65-F5344CB8AC3E}">
        <p14:creationId xmlns:p14="http://schemas.microsoft.com/office/powerpoint/2010/main" val="41205785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Activity 12.2 </a:t>
            </a:r>
          </a:p>
        </p:txBody>
      </p:sp>
      <p:sp>
        <p:nvSpPr>
          <p:cNvPr id="5" name="Footer Placeholder 4"/>
          <p:cNvSpPr>
            <a:spLocks noGrp="1"/>
          </p:cNvSpPr>
          <p:nvPr>
            <p:ph type="ftr" sz="quarter" idx="11"/>
          </p:nvPr>
        </p:nvSpPr>
        <p:spPr/>
        <p:txBody>
          <a:bodyPr/>
          <a:lstStyle/>
          <a:p>
            <a:r>
              <a:rPr lang="en-US" dirty="0"/>
              <a:t>School of ICT - Dip CSF - Apr '22 – SSD - Software Vulnerabilities</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15</a:t>
            </a:fld>
            <a:endParaRPr lang="en-US"/>
          </a:p>
        </p:txBody>
      </p:sp>
      <p:sp>
        <p:nvSpPr>
          <p:cNvPr id="7" name="Content Placeholder 6"/>
          <p:cNvSpPr>
            <a:spLocks noGrp="1"/>
          </p:cNvSpPr>
          <p:nvPr>
            <p:ph sz="quarter" idx="1"/>
          </p:nvPr>
        </p:nvSpPr>
        <p:spPr>
          <a:xfrm>
            <a:off x="612648" y="1600200"/>
            <a:ext cx="8153400" cy="4789126"/>
          </a:xfrm>
        </p:spPr>
        <p:txBody>
          <a:bodyPr>
            <a:normAutofit fontScale="77500" lnSpcReduction="20000"/>
          </a:bodyPr>
          <a:lstStyle/>
          <a:p>
            <a:r>
              <a:rPr lang="en-US" dirty="0"/>
              <a:t>Perform cross site request forgery (CSRF) in </a:t>
            </a:r>
            <a:r>
              <a:rPr lang="en-US" dirty="0" err="1"/>
              <a:t>Mutillidae</a:t>
            </a:r>
            <a:r>
              <a:rPr lang="en-US" dirty="0"/>
              <a:t> </a:t>
            </a:r>
          </a:p>
          <a:p>
            <a:pPr lvl="1"/>
            <a:r>
              <a:rPr lang="en-US" dirty="0"/>
              <a:t>OWASP 2013 --&gt; A8 - Cross Site Request Forgery (CSRF) --&gt; Add to your blog</a:t>
            </a:r>
          </a:p>
          <a:p>
            <a:pPr lvl="1"/>
            <a:r>
              <a:rPr lang="en-US" dirty="0"/>
              <a:t>Follow the Hints and Videos </a:t>
            </a:r>
            <a:r>
              <a:rPr lang="en-US" dirty="0">
                <a:sym typeface="Wingdings" panose="05000000000000000000" pitchFamily="2" charset="2"/>
              </a:rPr>
              <a:t> Cross-Site Request Forgery (CSRF). </a:t>
            </a:r>
            <a:r>
              <a:rPr lang="en-US" dirty="0"/>
              <a:t>(refer to slide 19)</a:t>
            </a:r>
            <a:endParaRPr lang="en-US" dirty="0">
              <a:sym typeface="Wingdings" panose="05000000000000000000" pitchFamily="2" charset="2"/>
            </a:endParaRPr>
          </a:p>
          <a:p>
            <a:endParaRPr lang="en-US" dirty="0"/>
          </a:p>
          <a:p>
            <a:r>
              <a:rPr lang="en-US" dirty="0"/>
              <a:t>Do the following tasks:-</a:t>
            </a:r>
          </a:p>
          <a:p>
            <a:pPr lvl="1"/>
            <a:r>
              <a:rPr lang="en-US" dirty="0"/>
              <a:t>Task 1: Create a user "</a:t>
            </a:r>
            <a:r>
              <a:rPr lang="en-US" dirty="0" err="1"/>
              <a:t>sammy</a:t>
            </a:r>
            <a:r>
              <a:rPr lang="en-US" dirty="0"/>
              <a:t>" with password "samurai“ (Slide 16)</a:t>
            </a:r>
          </a:p>
          <a:p>
            <a:pPr lvl="1"/>
            <a:r>
              <a:rPr lang="en-US" dirty="0"/>
              <a:t>Task 2: Force someone to add a blog without consent (Slide 17)</a:t>
            </a:r>
          </a:p>
          <a:p>
            <a:pPr lvl="1"/>
            <a:r>
              <a:rPr lang="en-US" dirty="0"/>
              <a:t>Task 3: CSRF on the User Poll (Slide 18)</a:t>
            </a:r>
          </a:p>
          <a:p>
            <a:pPr marL="365760" lvl="1" indent="0">
              <a:buNone/>
            </a:pPr>
            <a:endParaRPr lang="en-US" dirty="0"/>
          </a:p>
          <a:p>
            <a:r>
              <a:rPr lang="en-US" dirty="0"/>
              <a:t>Write a report of your experiences performing cross site request forgery attacks on the tasks given. Attached the screenshots captured into your report. </a:t>
            </a:r>
          </a:p>
          <a:p>
            <a:r>
              <a:rPr lang="en-US" dirty="0"/>
              <a:t>Upload your report into Teams group</a:t>
            </a:r>
          </a:p>
          <a:p>
            <a:pPr lvl="1"/>
            <a:endParaRPr lang="en-US" dirty="0"/>
          </a:p>
          <a:p>
            <a:endParaRPr lang="en-US" dirty="0"/>
          </a:p>
        </p:txBody>
      </p:sp>
      <p:pic>
        <p:nvPicPr>
          <p:cNvPr id="5123" name="Picture 3" descr="https://mel.np.edu.sg/images/ci/icons/cmlink_generic.gif">
            <a:hlinkClick r:id="rId2" tooltip="Write a report on your web exploits using Mutillidae item options"/>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1450" cy="1714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de Details">
            <a:hlinkClick r:id="rId4" tooltip="Hide Details"/>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3825" cy="11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674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dirty="0"/>
              <a:t>Task 1: Create a user "</a:t>
            </a:r>
            <a:r>
              <a:rPr lang="en-US" dirty="0" err="1"/>
              <a:t>sammy</a:t>
            </a:r>
            <a:r>
              <a:rPr lang="en-US" dirty="0"/>
              <a:t>" with password "samurai“ </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16</a:t>
            </a:fld>
            <a:endParaRPr lang="en-US"/>
          </a:p>
        </p:txBody>
      </p:sp>
      <p:sp>
        <p:nvSpPr>
          <p:cNvPr id="5" name="Content Placeholder 4"/>
          <p:cNvSpPr>
            <a:spLocks noGrp="1"/>
          </p:cNvSpPr>
          <p:nvPr>
            <p:ph sz="quarter" idx="1"/>
          </p:nvPr>
        </p:nvSpPr>
        <p:spPr/>
        <p:txBody>
          <a:bodyPr>
            <a:normAutofit/>
          </a:bodyPr>
          <a:lstStyle/>
          <a:p>
            <a:r>
              <a:rPr lang="en-US" dirty="0"/>
              <a:t>Copy Script 1 from the text file provided in the CSRF-Scripts.txt – File in </a:t>
            </a:r>
            <a:r>
              <a:rPr lang="en-US" dirty="0" err="1"/>
              <a:t>Politemall</a:t>
            </a:r>
            <a:r>
              <a:rPr lang="en-US" dirty="0"/>
              <a:t>.</a:t>
            </a:r>
          </a:p>
          <a:p>
            <a:r>
              <a:rPr lang="en-US" dirty="0"/>
              <a:t>Paste Script 1 into "Add blog for anonymous"</a:t>
            </a:r>
          </a:p>
          <a:p>
            <a:r>
              <a:rPr lang="en-US" dirty="0"/>
              <a:t>Mouse over "Hello World" , user "</a:t>
            </a:r>
            <a:r>
              <a:rPr lang="en-US" dirty="0" err="1"/>
              <a:t>sammy</a:t>
            </a:r>
            <a:r>
              <a:rPr lang="en-US" dirty="0"/>
              <a:t>" with password "samurai", would be created.</a:t>
            </a:r>
          </a:p>
          <a:p>
            <a:r>
              <a:rPr lang="en-US" dirty="0"/>
              <a:t>Capture screenshot of your output</a:t>
            </a:r>
          </a:p>
        </p:txBody>
      </p:sp>
    </p:spTree>
    <p:extLst>
      <p:ext uri="{BB962C8B-B14F-4D97-AF65-F5344CB8AC3E}">
        <p14:creationId xmlns:p14="http://schemas.microsoft.com/office/powerpoint/2010/main" val="877707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dirty="0"/>
              <a:t>Task 2: Force someone to add a blog without consent. </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17</a:t>
            </a:fld>
            <a:endParaRPr lang="en-US"/>
          </a:p>
        </p:txBody>
      </p:sp>
      <p:sp>
        <p:nvSpPr>
          <p:cNvPr id="5" name="Content Placeholder 4"/>
          <p:cNvSpPr>
            <a:spLocks noGrp="1"/>
          </p:cNvSpPr>
          <p:nvPr>
            <p:ph sz="quarter" idx="1"/>
          </p:nvPr>
        </p:nvSpPr>
        <p:spPr/>
        <p:txBody>
          <a:bodyPr vert="horz" anchor="t">
            <a:normAutofit fontScale="70000" lnSpcReduction="20000"/>
          </a:bodyPr>
          <a:lstStyle/>
          <a:p>
            <a:r>
              <a:rPr lang="en-US"/>
              <a:t>Reset DB</a:t>
            </a:r>
          </a:p>
          <a:p>
            <a:r>
              <a:rPr lang="en-US"/>
              <a:t>Logout</a:t>
            </a:r>
          </a:p>
          <a:p>
            <a:r>
              <a:rPr lang="en-US"/>
              <a:t>Type "CANARY" into " Add blog for anonymous" and save blog entry</a:t>
            </a:r>
          </a:p>
          <a:p>
            <a:r>
              <a:rPr lang="en-US"/>
              <a:t>Right click "View Source", copy the source code into notepad</a:t>
            </a:r>
          </a:p>
          <a:p>
            <a:r>
              <a:rPr lang="en-US"/>
              <a:t>Save the notepad as "</a:t>
            </a:r>
            <a:r>
              <a:rPr lang="en-US" err="1"/>
              <a:t>ForceBlogEntry.php</a:t>
            </a:r>
            <a:r>
              <a:rPr lang="en-US"/>
              <a:t>" into XAMPP/</a:t>
            </a:r>
            <a:r>
              <a:rPr lang="en-US" err="1"/>
              <a:t>htdocs</a:t>
            </a:r>
            <a:r>
              <a:rPr lang="en-US"/>
              <a:t>/CSRF</a:t>
            </a:r>
          </a:p>
          <a:p>
            <a:r>
              <a:rPr lang="en-US"/>
              <a:t>Visit http://127.0.0.1/CSRF/ForceBlogEntry.php</a:t>
            </a:r>
            <a:endParaRPr lang="en-US">
              <a:cs typeface="Times New Roman"/>
            </a:endParaRPr>
          </a:p>
          <a:p>
            <a:r>
              <a:rPr lang="en-US"/>
              <a:t>Replace "CANARY" in </a:t>
            </a:r>
            <a:r>
              <a:rPr lang="en-US" err="1"/>
              <a:t>ForceBlogEntry.php</a:t>
            </a:r>
            <a:r>
              <a:rPr lang="en-US"/>
              <a:t> with Script 2</a:t>
            </a:r>
          </a:p>
          <a:p>
            <a:r>
              <a:rPr lang="en-US"/>
              <a:t>Refresh http://127.0.0.1/CSRF/ForceBlogEntry.php</a:t>
            </a:r>
            <a:endParaRPr lang="en-US">
              <a:cs typeface="Times New Roman"/>
            </a:endParaRPr>
          </a:p>
          <a:p>
            <a:r>
              <a:rPr lang="en-US"/>
              <a:t>Login to </a:t>
            </a:r>
            <a:r>
              <a:rPr lang="en-US" err="1"/>
              <a:t>Mutillide</a:t>
            </a:r>
            <a:r>
              <a:rPr lang="en-US"/>
              <a:t> as "</a:t>
            </a:r>
            <a:r>
              <a:rPr lang="en-US" err="1"/>
              <a:t>jeremy</a:t>
            </a:r>
            <a:r>
              <a:rPr lang="en-US"/>
              <a:t>" "password"</a:t>
            </a:r>
          </a:p>
          <a:p>
            <a:r>
              <a:rPr lang="en-US"/>
              <a:t>Visit http://127.0.0.1/CSRF/ForceBlogEntry.php and mouse over "Dancing with the stars results"</a:t>
            </a:r>
          </a:p>
          <a:p>
            <a:r>
              <a:rPr lang="en-US"/>
              <a:t>A blog entry "Add this guy to the Wall of Sheep" would be added to </a:t>
            </a:r>
            <a:r>
              <a:rPr lang="en-US" err="1"/>
              <a:t>jeremy's</a:t>
            </a:r>
            <a:r>
              <a:rPr lang="en-US"/>
              <a:t> blog.</a:t>
            </a:r>
          </a:p>
          <a:p>
            <a:r>
              <a:rPr lang="en-US"/>
              <a:t>Capture screenshot of your output</a:t>
            </a:r>
          </a:p>
          <a:p>
            <a:endParaRPr lang="en-US"/>
          </a:p>
        </p:txBody>
      </p:sp>
    </p:spTree>
    <p:extLst>
      <p:ext uri="{BB962C8B-B14F-4D97-AF65-F5344CB8AC3E}">
        <p14:creationId xmlns:p14="http://schemas.microsoft.com/office/powerpoint/2010/main" val="42247833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Task 3: CSRF on the User Poll</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18</a:t>
            </a:fld>
            <a:endParaRPr lang="en-US"/>
          </a:p>
        </p:txBody>
      </p:sp>
      <p:sp>
        <p:nvSpPr>
          <p:cNvPr id="5" name="Content Placeholder 4"/>
          <p:cNvSpPr>
            <a:spLocks noGrp="1"/>
          </p:cNvSpPr>
          <p:nvPr>
            <p:ph sz="quarter" idx="1"/>
          </p:nvPr>
        </p:nvSpPr>
        <p:spPr>
          <a:xfrm>
            <a:off x="612648" y="1600199"/>
            <a:ext cx="8153400" cy="4814455"/>
          </a:xfrm>
        </p:spPr>
        <p:txBody>
          <a:bodyPr vert="horz" anchor="t">
            <a:normAutofit fontScale="70000" lnSpcReduction="20000"/>
          </a:bodyPr>
          <a:lstStyle/>
          <a:p>
            <a:r>
              <a:rPr lang="en-US" dirty="0"/>
              <a:t>Reset DB</a:t>
            </a:r>
          </a:p>
          <a:p>
            <a:r>
              <a:rPr lang="en-US" dirty="0"/>
              <a:t>Logout</a:t>
            </a:r>
          </a:p>
          <a:p>
            <a:r>
              <a:rPr lang="en-US" dirty="0"/>
              <a:t>Type "CANARY" into "Add blog for anonymous" and save blog entry</a:t>
            </a:r>
          </a:p>
          <a:p>
            <a:r>
              <a:rPr lang="en-US" dirty="0"/>
              <a:t>Right click "View Source", copy the source code into notepad</a:t>
            </a:r>
          </a:p>
          <a:p>
            <a:r>
              <a:rPr lang="en-US" dirty="0"/>
              <a:t>Save the notepad as "</a:t>
            </a:r>
            <a:r>
              <a:rPr lang="en-US" dirty="0" err="1"/>
              <a:t>ForcePollEntry.php</a:t>
            </a:r>
            <a:r>
              <a:rPr lang="en-US" dirty="0"/>
              <a:t>" into XAMPP/</a:t>
            </a:r>
            <a:r>
              <a:rPr lang="en-US" dirty="0" err="1"/>
              <a:t>htdocs</a:t>
            </a:r>
            <a:r>
              <a:rPr lang="en-US" dirty="0"/>
              <a:t>/CSRF</a:t>
            </a:r>
          </a:p>
          <a:p>
            <a:r>
              <a:rPr lang="en-US" dirty="0"/>
              <a:t>Replace "CANARY" in </a:t>
            </a:r>
            <a:r>
              <a:rPr lang="en-US" dirty="0" err="1"/>
              <a:t>ForcePollEntry.php</a:t>
            </a:r>
            <a:r>
              <a:rPr lang="en-US" dirty="0"/>
              <a:t> with Script 3</a:t>
            </a:r>
          </a:p>
          <a:p>
            <a:r>
              <a:rPr lang="en-US" dirty="0"/>
              <a:t>Refresh http://127.0.0.1/CSRF/ForcePollEntry.php</a:t>
            </a:r>
            <a:endParaRPr lang="en-US" dirty="0">
              <a:cs typeface="Times New Roman"/>
            </a:endParaRPr>
          </a:p>
          <a:p>
            <a:r>
              <a:rPr lang="en-US" dirty="0"/>
              <a:t>Login to </a:t>
            </a:r>
            <a:r>
              <a:rPr lang="en-US" dirty="0" err="1"/>
              <a:t>Mutillide</a:t>
            </a:r>
            <a:r>
              <a:rPr lang="en-US" dirty="0"/>
              <a:t> as "</a:t>
            </a:r>
            <a:r>
              <a:rPr lang="en-US" dirty="0" err="1"/>
              <a:t>jeremy</a:t>
            </a:r>
            <a:r>
              <a:rPr lang="en-US" dirty="0"/>
              <a:t>" "password"</a:t>
            </a:r>
          </a:p>
          <a:p>
            <a:r>
              <a:rPr lang="en-US" dirty="0"/>
              <a:t>Visit http://127.0.0.1/CSRF/ForcePollEntry.php and mouse over "Vote for </a:t>
            </a:r>
            <a:r>
              <a:rPr lang="en-US" dirty="0" err="1"/>
              <a:t>nmap</a:t>
            </a:r>
            <a:r>
              <a:rPr lang="en-US" dirty="0"/>
              <a:t>. I know you will"</a:t>
            </a:r>
          </a:p>
          <a:p>
            <a:r>
              <a:rPr lang="en-US" dirty="0"/>
              <a:t>A forced poll entry would be made on his behalf of Jeremy.</a:t>
            </a:r>
          </a:p>
          <a:p>
            <a:r>
              <a:rPr lang="en-US" dirty="0"/>
              <a:t>(Refer to the scripts provide below)</a:t>
            </a:r>
          </a:p>
          <a:p>
            <a:pPr lvl="1"/>
            <a:r>
              <a:rPr lang="en-US" dirty="0"/>
              <a:t>CSRF-Scripts.txt – File in MEL.</a:t>
            </a:r>
          </a:p>
          <a:p>
            <a:r>
              <a:rPr lang="en-US" dirty="0"/>
              <a:t>Capture screenshot of your output</a:t>
            </a:r>
          </a:p>
          <a:p>
            <a:endParaRPr lang="en-US" dirty="0"/>
          </a:p>
        </p:txBody>
      </p:sp>
    </p:spTree>
    <p:extLst>
      <p:ext uri="{BB962C8B-B14F-4D97-AF65-F5344CB8AC3E}">
        <p14:creationId xmlns:p14="http://schemas.microsoft.com/office/powerpoint/2010/main" val="3077681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6261F-A9E4-45CF-9F9A-BBDA2F0D7DF9}"/>
              </a:ext>
            </a:extLst>
          </p:cNvPr>
          <p:cNvSpPr>
            <a:spLocks noGrp="1"/>
          </p:cNvSpPr>
          <p:nvPr>
            <p:ph type="title"/>
          </p:nvPr>
        </p:nvSpPr>
        <p:spPr/>
        <p:txBody>
          <a:bodyPr>
            <a:noAutofit/>
          </a:bodyPr>
          <a:lstStyle/>
          <a:p>
            <a:r>
              <a:rPr lang="en-US" sz="2800" dirty="0"/>
              <a:t>OWASP 2013 --&gt; A8 - Cross Site Request Forgery (CSRF) --&gt; Add to your blog</a:t>
            </a:r>
          </a:p>
        </p:txBody>
      </p:sp>
      <p:sp>
        <p:nvSpPr>
          <p:cNvPr id="3" name="Footer Placeholder 2">
            <a:extLst>
              <a:ext uri="{FF2B5EF4-FFF2-40B4-BE49-F238E27FC236}">
                <a16:creationId xmlns:a16="http://schemas.microsoft.com/office/drawing/2014/main" id="{C7973166-179A-46E8-85AC-1B85AD61B8F6}"/>
              </a:ext>
            </a:extLst>
          </p:cNvPr>
          <p:cNvSpPr>
            <a:spLocks noGrp="1"/>
          </p:cNvSpPr>
          <p:nvPr>
            <p:ph type="ftr" sz="quarter" idx="11"/>
          </p:nvPr>
        </p:nvSpPr>
        <p:spPr>
          <a:xfrm>
            <a:off x="609600" y="6464742"/>
            <a:ext cx="5421083" cy="365125"/>
          </a:xfrm>
        </p:spPr>
        <p:txBody>
          <a:bodyPr/>
          <a:lstStyle/>
          <a:p>
            <a:r>
              <a:rPr lang="en-US" dirty="0"/>
              <a:t>School of ICT - Dip CSF - Apr '22 – SSD - Software Vulnerabilities</a:t>
            </a:r>
          </a:p>
        </p:txBody>
      </p:sp>
      <p:sp>
        <p:nvSpPr>
          <p:cNvPr id="4" name="Slide Number Placeholder 3">
            <a:extLst>
              <a:ext uri="{FF2B5EF4-FFF2-40B4-BE49-F238E27FC236}">
                <a16:creationId xmlns:a16="http://schemas.microsoft.com/office/drawing/2014/main" id="{5A73A935-0D69-41D4-A3A4-EB6203361599}"/>
              </a:ext>
            </a:extLst>
          </p:cNvPr>
          <p:cNvSpPr>
            <a:spLocks noGrp="1"/>
          </p:cNvSpPr>
          <p:nvPr>
            <p:ph type="sldNum" sz="quarter" idx="12"/>
          </p:nvPr>
        </p:nvSpPr>
        <p:spPr/>
        <p:txBody>
          <a:bodyPr>
            <a:normAutofit fontScale="85000" lnSpcReduction="20000"/>
          </a:bodyPr>
          <a:lstStyle/>
          <a:p>
            <a:fld id="{EA66EF6D-3DA9-AB4A-B046-714C943A02DA}" type="slidenum">
              <a:rPr lang="en-US" smtClean="0"/>
              <a:t>19</a:t>
            </a:fld>
            <a:endParaRPr lang="en-US"/>
          </a:p>
        </p:txBody>
      </p:sp>
      <p:pic>
        <p:nvPicPr>
          <p:cNvPr id="5" name="Picture 4"/>
          <p:cNvPicPr>
            <a:picLocks noChangeAspect="1"/>
          </p:cNvPicPr>
          <p:nvPr/>
        </p:nvPicPr>
        <p:blipFill>
          <a:blip r:embed="rId2"/>
          <a:stretch>
            <a:fillRect/>
          </a:stretch>
        </p:blipFill>
        <p:spPr>
          <a:xfrm>
            <a:off x="20032" y="1516698"/>
            <a:ext cx="5766089" cy="5015379"/>
          </a:xfrm>
          <a:prstGeom prst="rect">
            <a:avLst/>
          </a:prstGeom>
        </p:spPr>
      </p:pic>
      <p:sp>
        <p:nvSpPr>
          <p:cNvPr id="9" name="Oval 8">
            <a:extLst>
              <a:ext uri="{FF2B5EF4-FFF2-40B4-BE49-F238E27FC236}">
                <a16:creationId xmlns:a16="http://schemas.microsoft.com/office/drawing/2014/main" id="{AFF307FE-158D-4236-B710-B90A8152C374}"/>
              </a:ext>
            </a:extLst>
          </p:cNvPr>
          <p:cNvSpPr/>
          <p:nvPr/>
        </p:nvSpPr>
        <p:spPr>
          <a:xfrm>
            <a:off x="2254752" y="3897244"/>
            <a:ext cx="2805596" cy="365126"/>
          </a:xfrm>
          <a:prstGeom prst="ellipse">
            <a:avLst/>
          </a:prstGeom>
          <a:noFill/>
          <a:ln w="762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FF307FE-158D-4236-B710-B90A8152C374}"/>
              </a:ext>
            </a:extLst>
          </p:cNvPr>
          <p:cNvSpPr/>
          <p:nvPr/>
        </p:nvSpPr>
        <p:spPr>
          <a:xfrm>
            <a:off x="2022713" y="5357522"/>
            <a:ext cx="2805596" cy="365126"/>
          </a:xfrm>
          <a:prstGeom prst="ellipse">
            <a:avLst/>
          </a:prstGeom>
          <a:noFill/>
          <a:ln w="762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4907325" y="1661068"/>
            <a:ext cx="4311407" cy="4837477"/>
          </a:xfrm>
          <a:prstGeom prst="rect">
            <a:avLst/>
          </a:prstGeom>
        </p:spPr>
      </p:pic>
      <p:sp>
        <p:nvSpPr>
          <p:cNvPr id="10" name="Oval 9">
            <a:extLst>
              <a:ext uri="{FF2B5EF4-FFF2-40B4-BE49-F238E27FC236}">
                <a16:creationId xmlns:a16="http://schemas.microsoft.com/office/drawing/2014/main" id="{AFF307FE-158D-4236-B710-B90A8152C374}"/>
              </a:ext>
            </a:extLst>
          </p:cNvPr>
          <p:cNvSpPr/>
          <p:nvPr/>
        </p:nvSpPr>
        <p:spPr>
          <a:xfrm>
            <a:off x="5428141" y="1554330"/>
            <a:ext cx="1634887" cy="365126"/>
          </a:xfrm>
          <a:prstGeom prst="ellipse">
            <a:avLst/>
          </a:prstGeom>
          <a:noFill/>
          <a:ln w="762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58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Contents</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2</a:t>
            </a:fld>
            <a:endParaRPr lang="en-US"/>
          </a:p>
        </p:txBody>
      </p:sp>
      <p:graphicFrame>
        <p:nvGraphicFramePr>
          <p:cNvPr id="8" name="Content Placeholder 7"/>
          <p:cNvGraphicFramePr>
            <a:graphicFrameLocks noGrp="1"/>
          </p:cNvGraphicFramePr>
          <p:nvPr>
            <p:ph sz="quarter" idx="1"/>
            <p:extLst>
              <p:ext uri="{D42A27DB-BD31-4B8C-83A1-F6EECF244321}">
                <p14:modId xmlns:p14="http://schemas.microsoft.com/office/powerpoint/2010/main" val="4206544765"/>
              </p:ext>
            </p:extLst>
          </p:nvPr>
        </p:nvGraphicFramePr>
        <p:xfrm>
          <a:off x="612648" y="1600200"/>
          <a:ext cx="8153400"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65343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17F7A-B13B-4460-B215-558A1AF4216C}"/>
              </a:ext>
            </a:extLst>
          </p:cNvPr>
          <p:cNvSpPr>
            <a:spLocks noGrp="1"/>
          </p:cNvSpPr>
          <p:nvPr>
            <p:ph type="title"/>
          </p:nvPr>
        </p:nvSpPr>
        <p:spPr/>
        <p:txBody>
          <a:bodyPr>
            <a:normAutofit/>
          </a:bodyPr>
          <a:lstStyle/>
          <a:p>
            <a:r>
              <a:rPr lang="en-US" sz="2800" dirty="0"/>
              <a:t>SQL Injection</a:t>
            </a:r>
          </a:p>
        </p:txBody>
      </p:sp>
      <p:sp>
        <p:nvSpPr>
          <p:cNvPr id="3" name="Footer Placeholder 2">
            <a:extLst>
              <a:ext uri="{FF2B5EF4-FFF2-40B4-BE49-F238E27FC236}">
                <a16:creationId xmlns:a16="http://schemas.microsoft.com/office/drawing/2014/main" id="{7A664ADD-E205-4351-A9EA-0B1F6C31A201}"/>
              </a:ext>
            </a:extLst>
          </p:cNvPr>
          <p:cNvSpPr>
            <a:spLocks noGrp="1"/>
          </p:cNvSpPr>
          <p:nvPr>
            <p:ph type="ftr" sz="quarter" idx="11"/>
          </p:nvPr>
        </p:nvSpPr>
        <p:spPr/>
        <p:txBody>
          <a:bodyPr/>
          <a:lstStyle/>
          <a:p>
            <a:r>
              <a:rPr lang="en-US" dirty="0"/>
              <a:t>School of ICT - Dip CSF - Apr '22 – SSD - Software Vulnerabilities</a:t>
            </a:r>
          </a:p>
        </p:txBody>
      </p:sp>
      <p:sp>
        <p:nvSpPr>
          <p:cNvPr id="4" name="Slide Number Placeholder 3">
            <a:extLst>
              <a:ext uri="{FF2B5EF4-FFF2-40B4-BE49-F238E27FC236}">
                <a16:creationId xmlns:a16="http://schemas.microsoft.com/office/drawing/2014/main" id="{D27821CE-F704-498F-A2AD-AD9FF1DA3750}"/>
              </a:ext>
            </a:extLst>
          </p:cNvPr>
          <p:cNvSpPr>
            <a:spLocks noGrp="1"/>
          </p:cNvSpPr>
          <p:nvPr>
            <p:ph type="sldNum" sz="quarter" idx="12"/>
          </p:nvPr>
        </p:nvSpPr>
        <p:spPr/>
        <p:txBody>
          <a:bodyPr>
            <a:normAutofit fontScale="85000" lnSpcReduction="20000"/>
          </a:bodyPr>
          <a:lstStyle/>
          <a:p>
            <a:fld id="{EA66EF6D-3DA9-AB4A-B046-714C943A02DA}" type="slidenum">
              <a:rPr lang="en-US" smtClean="0"/>
              <a:t>20</a:t>
            </a:fld>
            <a:endParaRPr lang="en-US"/>
          </a:p>
        </p:txBody>
      </p:sp>
      <p:sp>
        <p:nvSpPr>
          <p:cNvPr id="6" name="Content Placeholder 5">
            <a:extLst>
              <a:ext uri="{FF2B5EF4-FFF2-40B4-BE49-F238E27FC236}">
                <a16:creationId xmlns:a16="http://schemas.microsoft.com/office/drawing/2014/main" id="{9B83DB72-3B20-4852-BED7-E60C90C7B9B7}"/>
              </a:ext>
            </a:extLst>
          </p:cNvPr>
          <p:cNvSpPr>
            <a:spLocks noGrp="1"/>
          </p:cNvSpPr>
          <p:nvPr>
            <p:ph sz="quarter" idx="1"/>
          </p:nvPr>
        </p:nvSpPr>
        <p:spPr>
          <a:xfrm>
            <a:off x="612648" y="1600200"/>
            <a:ext cx="8153400" cy="836579"/>
          </a:xfrm>
        </p:spPr>
        <p:txBody>
          <a:bodyPr>
            <a:normAutofit fontScale="92500" lnSpcReduction="20000"/>
          </a:bodyPr>
          <a:lstStyle/>
          <a:p>
            <a:r>
              <a:rPr lang="en-US" dirty="0"/>
              <a:t>SQL Injection</a:t>
            </a:r>
          </a:p>
          <a:p>
            <a:pPr lvl="1"/>
            <a:r>
              <a:rPr lang="en-US" dirty="0">
                <a:hlinkClick r:id="rId3"/>
              </a:rPr>
              <a:t>https://youtu.be/rWHvp7rUka8</a:t>
            </a:r>
            <a:endParaRPr lang="en-US" dirty="0"/>
          </a:p>
        </p:txBody>
      </p:sp>
      <p:pic>
        <p:nvPicPr>
          <p:cNvPr id="7" name="Online Media 6">
            <a:hlinkClick r:id="" action="ppaction://media"/>
            <a:extLst>
              <a:ext uri="{FF2B5EF4-FFF2-40B4-BE49-F238E27FC236}">
                <a16:creationId xmlns:a16="http://schemas.microsoft.com/office/drawing/2014/main" id="{17BB65B9-96E4-40F0-9389-CE14E8600A53}"/>
              </a:ext>
            </a:extLst>
          </p:cNvPr>
          <p:cNvPicPr>
            <a:picLocks noRot="1" noChangeAspect="1"/>
          </p:cNvPicPr>
          <p:nvPr>
            <a:videoFile r:link="rId1"/>
          </p:nvPr>
        </p:nvPicPr>
        <p:blipFill>
          <a:blip r:embed="rId4"/>
          <a:stretch>
            <a:fillRect/>
          </a:stretch>
        </p:blipFill>
        <p:spPr>
          <a:xfrm>
            <a:off x="721360" y="2475985"/>
            <a:ext cx="7536462" cy="4239260"/>
          </a:xfrm>
          <a:prstGeom prst="rect">
            <a:avLst/>
          </a:prstGeom>
        </p:spPr>
      </p:pic>
    </p:spTree>
    <p:extLst>
      <p:ext uri="{BB962C8B-B14F-4D97-AF65-F5344CB8AC3E}">
        <p14:creationId xmlns:p14="http://schemas.microsoft.com/office/powerpoint/2010/main" val="23570266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Activity 12.3 </a:t>
            </a:r>
          </a:p>
        </p:txBody>
      </p:sp>
      <p:sp>
        <p:nvSpPr>
          <p:cNvPr id="5" name="Footer Placeholder 4"/>
          <p:cNvSpPr>
            <a:spLocks noGrp="1"/>
          </p:cNvSpPr>
          <p:nvPr>
            <p:ph type="ftr" sz="quarter" idx="11"/>
          </p:nvPr>
        </p:nvSpPr>
        <p:spPr/>
        <p:txBody>
          <a:bodyPr/>
          <a:lstStyle/>
          <a:p>
            <a:r>
              <a:rPr lang="en-US" dirty="0"/>
              <a:t>School of ICT - Dip CSF - Apr '22 – SSD - Software Vulnerabilities</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21</a:t>
            </a:fld>
            <a:endParaRPr lang="en-US"/>
          </a:p>
        </p:txBody>
      </p:sp>
      <p:sp>
        <p:nvSpPr>
          <p:cNvPr id="7" name="Content Placeholder 6"/>
          <p:cNvSpPr>
            <a:spLocks noGrp="1"/>
          </p:cNvSpPr>
          <p:nvPr>
            <p:ph sz="quarter" idx="1"/>
          </p:nvPr>
        </p:nvSpPr>
        <p:spPr>
          <a:xfrm>
            <a:off x="612648" y="1600200"/>
            <a:ext cx="8153400" cy="4789126"/>
          </a:xfrm>
        </p:spPr>
        <p:txBody>
          <a:bodyPr>
            <a:normAutofit fontScale="77500" lnSpcReduction="20000"/>
          </a:bodyPr>
          <a:lstStyle/>
          <a:p>
            <a:r>
              <a:rPr lang="en-US" dirty="0"/>
              <a:t>Perform SQL Injection in </a:t>
            </a:r>
            <a:r>
              <a:rPr lang="en-US" dirty="0" err="1"/>
              <a:t>Mutillidae</a:t>
            </a:r>
            <a:r>
              <a:rPr lang="en-US" dirty="0"/>
              <a:t> </a:t>
            </a:r>
          </a:p>
          <a:p>
            <a:pPr lvl="1"/>
            <a:r>
              <a:rPr lang="en-US" sz="2800" dirty="0"/>
              <a:t>OWASP 2017 </a:t>
            </a:r>
            <a:r>
              <a:rPr lang="en-US" sz="2800" dirty="0">
                <a:sym typeface="Wingdings" panose="05000000000000000000" pitchFamily="2" charset="2"/>
              </a:rPr>
              <a:t></a:t>
            </a:r>
            <a:r>
              <a:rPr lang="en-US" sz="2800" dirty="0"/>
              <a:t> A1 </a:t>
            </a:r>
            <a:r>
              <a:rPr lang="en-US" sz="2800" dirty="0">
                <a:sym typeface="Wingdings" panose="05000000000000000000" pitchFamily="2" charset="2"/>
              </a:rPr>
              <a:t></a:t>
            </a:r>
            <a:r>
              <a:rPr lang="en-US" sz="2800" dirty="0"/>
              <a:t> </a:t>
            </a:r>
            <a:r>
              <a:rPr lang="en-US" sz="2800" dirty="0" err="1"/>
              <a:t>SQLi</a:t>
            </a:r>
            <a:r>
              <a:rPr lang="en-US" sz="2800" dirty="0"/>
              <a:t> – Extract Data </a:t>
            </a:r>
            <a:r>
              <a:rPr lang="en-US" sz="2800" dirty="0">
                <a:sym typeface="Wingdings" panose="05000000000000000000" pitchFamily="2" charset="2"/>
              </a:rPr>
              <a:t> </a:t>
            </a:r>
            <a:r>
              <a:rPr lang="en-US" sz="2800" dirty="0"/>
              <a:t>User Info (SQL)</a:t>
            </a:r>
            <a:endParaRPr lang="en-US" dirty="0"/>
          </a:p>
          <a:p>
            <a:pPr lvl="1"/>
            <a:r>
              <a:rPr lang="en-US" dirty="0"/>
              <a:t>Follow the Hints and Videos </a:t>
            </a:r>
            <a:r>
              <a:rPr lang="en-US" dirty="0">
                <a:sym typeface="Wingdings" panose="05000000000000000000" pitchFamily="2" charset="2"/>
              </a:rPr>
              <a:t> SQL Injection (</a:t>
            </a:r>
            <a:r>
              <a:rPr lang="en-US" dirty="0" err="1">
                <a:sym typeface="Wingdings" panose="05000000000000000000" pitchFamily="2" charset="2"/>
              </a:rPr>
              <a:t>SQLi</a:t>
            </a:r>
            <a:r>
              <a:rPr lang="en-US" dirty="0">
                <a:sym typeface="Wingdings" panose="05000000000000000000" pitchFamily="2" charset="2"/>
              </a:rPr>
              <a:t>). </a:t>
            </a:r>
            <a:r>
              <a:rPr lang="en-US" dirty="0"/>
              <a:t>(refer to slide 24)</a:t>
            </a:r>
            <a:endParaRPr lang="en-US" dirty="0">
              <a:sym typeface="Wingdings" panose="05000000000000000000" pitchFamily="2" charset="2"/>
            </a:endParaRPr>
          </a:p>
          <a:p>
            <a:endParaRPr lang="en-US" dirty="0"/>
          </a:p>
          <a:p>
            <a:r>
              <a:rPr lang="en-US" dirty="0"/>
              <a:t>Do the following tasks:-</a:t>
            </a:r>
          </a:p>
          <a:p>
            <a:pPr lvl="1"/>
            <a:r>
              <a:rPr lang="en-US" dirty="0"/>
              <a:t>Task 1: Determine if SQL injection exists (Slide 22)</a:t>
            </a:r>
          </a:p>
          <a:p>
            <a:pPr lvl="1"/>
            <a:r>
              <a:rPr lang="en-US" dirty="0"/>
              <a:t>Task 2: Determine number of columns in application query (Slide 22)</a:t>
            </a:r>
          </a:p>
          <a:p>
            <a:pPr lvl="1"/>
            <a:r>
              <a:rPr lang="en-US" dirty="0"/>
              <a:t>Task 3: SQL Injection - Others (Slide 23)</a:t>
            </a:r>
          </a:p>
          <a:p>
            <a:pPr marL="365760" lvl="1" indent="0">
              <a:buNone/>
            </a:pPr>
            <a:endParaRPr lang="en-US" dirty="0"/>
          </a:p>
          <a:p>
            <a:r>
              <a:rPr lang="en-US" dirty="0"/>
              <a:t>Write a report of your experiences performing SQL injection attacks on the tasks given. Attached the screenshots captured into your report. </a:t>
            </a:r>
          </a:p>
          <a:p>
            <a:r>
              <a:rPr lang="en-US" dirty="0"/>
              <a:t>Upload your report into Teams group</a:t>
            </a:r>
          </a:p>
        </p:txBody>
      </p:sp>
      <p:pic>
        <p:nvPicPr>
          <p:cNvPr id="5123" name="Picture 3" descr="https://mel.np.edu.sg/images/ci/icons/cmlink_generic.gif">
            <a:hlinkClick r:id="rId2" tooltip="Write a report on your web exploits using Mutillidae item options"/>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1450" cy="1714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de Details">
            <a:hlinkClick r:id="rId4" tooltip="Hide Details"/>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3825" cy="11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3340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t>SQL Injection (Task 1 &amp; Task 2)</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22</a:t>
            </a:fld>
            <a:endParaRPr lang="en-US"/>
          </a:p>
        </p:txBody>
      </p:sp>
      <p:sp>
        <p:nvSpPr>
          <p:cNvPr id="5" name="Content Placeholder 4"/>
          <p:cNvSpPr>
            <a:spLocks noGrp="1"/>
          </p:cNvSpPr>
          <p:nvPr>
            <p:ph sz="quarter" idx="1"/>
          </p:nvPr>
        </p:nvSpPr>
        <p:spPr/>
        <p:txBody>
          <a:bodyPr>
            <a:normAutofit/>
          </a:bodyPr>
          <a:lstStyle/>
          <a:p>
            <a:r>
              <a:rPr lang="en-US" dirty="0"/>
              <a:t>Task 1: Determine if SQL injection exists </a:t>
            </a:r>
          </a:p>
          <a:p>
            <a:pPr lvl="1"/>
            <a:r>
              <a:rPr lang="en-US" dirty="0"/>
              <a:t>[</a:t>
            </a:r>
            <a:r>
              <a:rPr lang="en-US" sz="2400" dirty="0"/>
              <a:t>Hint: https://www.youtube.com/watch?v=30h5DDesYhw</a:t>
            </a:r>
            <a:r>
              <a:rPr lang="en-US" dirty="0"/>
              <a:t>]</a:t>
            </a:r>
          </a:p>
          <a:p>
            <a:pPr lvl="1"/>
            <a:endParaRPr lang="en-US" dirty="0"/>
          </a:p>
          <a:p>
            <a:r>
              <a:rPr lang="en-US" dirty="0"/>
              <a:t>Task 2: Determine number of columns in application query. Inject NULL columns until injected query works.</a:t>
            </a:r>
          </a:p>
          <a:p>
            <a:pPr lvl="1"/>
            <a:r>
              <a:rPr lang="en-US" dirty="0"/>
              <a:t>[</a:t>
            </a:r>
            <a:r>
              <a:rPr lang="en-US" sz="2400" dirty="0"/>
              <a:t>Hint: https://www.youtube.com/watch?v=A0anLd7i268</a:t>
            </a:r>
            <a:r>
              <a:rPr lang="en-US" dirty="0"/>
              <a:t>]</a:t>
            </a:r>
          </a:p>
          <a:p>
            <a:pPr lvl="2"/>
            <a:r>
              <a:rPr lang="en-US" dirty="0">
                <a:solidFill>
                  <a:srgbClr val="FF0000"/>
                </a:solidFill>
              </a:rPr>
              <a:t>Note: Video of interest at 4min 20ec mark</a:t>
            </a:r>
          </a:p>
        </p:txBody>
      </p:sp>
    </p:spTree>
    <p:extLst>
      <p:ext uri="{BB962C8B-B14F-4D97-AF65-F5344CB8AC3E}">
        <p14:creationId xmlns:p14="http://schemas.microsoft.com/office/powerpoint/2010/main" val="1257501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Task 3: SQL Injection – Others</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23</a:t>
            </a:fld>
            <a:endParaRPr lang="en-US"/>
          </a:p>
        </p:txBody>
      </p:sp>
      <p:sp>
        <p:nvSpPr>
          <p:cNvPr id="7" name="Content Placeholder 6"/>
          <p:cNvSpPr>
            <a:spLocks noGrp="1"/>
          </p:cNvSpPr>
          <p:nvPr>
            <p:ph sz="quarter" idx="1"/>
          </p:nvPr>
        </p:nvSpPr>
        <p:spPr>
          <a:xfrm>
            <a:off x="61912" y="1600200"/>
            <a:ext cx="8838248" cy="5115560"/>
          </a:xfrm>
        </p:spPr>
        <p:txBody>
          <a:bodyPr>
            <a:normAutofit fontScale="92500" lnSpcReduction="20000"/>
          </a:bodyPr>
          <a:lstStyle/>
          <a:p>
            <a:r>
              <a:rPr lang="en-US" dirty="0"/>
              <a:t>Task 3: [Hint: http://127.0.0.1/mutillidae/hints-page-wrapper.php?level1HintIncludeFile=10]</a:t>
            </a:r>
          </a:p>
          <a:p>
            <a:pPr lvl="1"/>
            <a:r>
              <a:rPr lang="en-US" dirty="0"/>
              <a:t>Attempt to determine database server brand</a:t>
            </a:r>
          </a:p>
          <a:p>
            <a:pPr lvl="1"/>
            <a:r>
              <a:rPr lang="en-US" dirty="0"/>
              <a:t>Attempt to determine database name</a:t>
            </a:r>
          </a:p>
          <a:p>
            <a:pPr lvl="1"/>
            <a:r>
              <a:rPr lang="en-US" dirty="0"/>
              <a:t>Attempt to determine schema name</a:t>
            </a:r>
          </a:p>
          <a:p>
            <a:pPr lvl="1"/>
            <a:r>
              <a:rPr lang="en-US" dirty="0"/>
              <a:t>Attempt to determine table(s) names</a:t>
            </a:r>
          </a:p>
          <a:p>
            <a:pPr lvl="1"/>
            <a:r>
              <a:rPr lang="en-US" dirty="0"/>
              <a:t>Attempt to determine column(s) names</a:t>
            </a:r>
          </a:p>
          <a:p>
            <a:pPr lvl="1"/>
            <a:r>
              <a:rPr lang="en-US" dirty="0"/>
              <a:t> Attempt to extract data</a:t>
            </a:r>
          </a:p>
          <a:p>
            <a:pPr lvl="1"/>
            <a:r>
              <a:rPr lang="en-US" dirty="0"/>
              <a:t>Attempt to read files from server</a:t>
            </a:r>
          </a:p>
          <a:p>
            <a:pPr lvl="1"/>
            <a:r>
              <a:rPr lang="en-US" dirty="0"/>
              <a:t>Attempt to determine database computer name, IP address, username, version, etc.</a:t>
            </a:r>
          </a:p>
          <a:p>
            <a:pPr lvl="1"/>
            <a:r>
              <a:rPr lang="en-US" dirty="0"/>
              <a:t>Extract passwords from user table</a:t>
            </a:r>
          </a:p>
          <a:p>
            <a:pPr lvl="1"/>
            <a:r>
              <a:rPr lang="en-US" dirty="0"/>
              <a:t>Dump user credentials</a:t>
            </a:r>
          </a:p>
        </p:txBody>
      </p:sp>
      <p:pic>
        <p:nvPicPr>
          <p:cNvPr id="5123" name="Picture 3" descr="https://mel.np.edu.sg/images/ci/icons/cmlink_generic.gif">
            <a:hlinkClick r:id="rId2" tooltip="Write a report on your web exploits using Mutillidae item options"/>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1450" cy="1714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de Details">
            <a:hlinkClick r:id="rId4" tooltip="Hide Details"/>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3825" cy="11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9453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6261F-A9E4-45CF-9F9A-BBDA2F0D7DF9}"/>
              </a:ext>
            </a:extLst>
          </p:cNvPr>
          <p:cNvSpPr>
            <a:spLocks noGrp="1"/>
          </p:cNvSpPr>
          <p:nvPr>
            <p:ph type="title"/>
          </p:nvPr>
        </p:nvSpPr>
        <p:spPr/>
        <p:txBody>
          <a:bodyPr>
            <a:noAutofit/>
          </a:bodyPr>
          <a:lstStyle/>
          <a:p>
            <a:r>
              <a:rPr lang="en-US" sz="3200" dirty="0"/>
              <a:t>OWASP 2017 </a:t>
            </a:r>
            <a:r>
              <a:rPr lang="en-US" sz="3200" dirty="0">
                <a:sym typeface="Wingdings" panose="05000000000000000000" pitchFamily="2" charset="2"/>
              </a:rPr>
              <a:t></a:t>
            </a:r>
            <a:r>
              <a:rPr lang="en-US" sz="3200" dirty="0"/>
              <a:t> A1 </a:t>
            </a:r>
            <a:r>
              <a:rPr lang="en-US" sz="3200" dirty="0">
                <a:sym typeface="Wingdings" panose="05000000000000000000" pitchFamily="2" charset="2"/>
              </a:rPr>
              <a:t></a:t>
            </a:r>
            <a:r>
              <a:rPr lang="en-US" sz="3200" dirty="0"/>
              <a:t> </a:t>
            </a:r>
            <a:r>
              <a:rPr lang="en-US" sz="3200" dirty="0" err="1"/>
              <a:t>SQLi</a:t>
            </a:r>
            <a:r>
              <a:rPr lang="en-US" sz="3200" dirty="0"/>
              <a:t> – Extract Data </a:t>
            </a:r>
            <a:r>
              <a:rPr lang="en-US" sz="3200" dirty="0">
                <a:sym typeface="Wingdings" panose="05000000000000000000" pitchFamily="2" charset="2"/>
              </a:rPr>
              <a:t> </a:t>
            </a:r>
            <a:r>
              <a:rPr lang="en-US" sz="3200" dirty="0"/>
              <a:t>User Info (SQL)</a:t>
            </a:r>
          </a:p>
        </p:txBody>
      </p:sp>
      <p:sp>
        <p:nvSpPr>
          <p:cNvPr id="3" name="Footer Placeholder 2">
            <a:extLst>
              <a:ext uri="{FF2B5EF4-FFF2-40B4-BE49-F238E27FC236}">
                <a16:creationId xmlns:a16="http://schemas.microsoft.com/office/drawing/2014/main" id="{C7973166-179A-46E8-85AC-1B85AD61B8F6}"/>
              </a:ext>
            </a:extLst>
          </p:cNvPr>
          <p:cNvSpPr>
            <a:spLocks noGrp="1"/>
          </p:cNvSpPr>
          <p:nvPr>
            <p:ph type="ftr" sz="quarter" idx="11"/>
          </p:nvPr>
        </p:nvSpPr>
        <p:spPr/>
        <p:txBody>
          <a:bodyPr/>
          <a:lstStyle/>
          <a:p>
            <a:r>
              <a:rPr lang="en-US" dirty="0"/>
              <a:t>School of ICT - Dip CSF - Apr '22 – SSD - Software Vulnerabilities</a:t>
            </a:r>
          </a:p>
        </p:txBody>
      </p:sp>
      <p:sp>
        <p:nvSpPr>
          <p:cNvPr id="4" name="Slide Number Placeholder 3">
            <a:extLst>
              <a:ext uri="{FF2B5EF4-FFF2-40B4-BE49-F238E27FC236}">
                <a16:creationId xmlns:a16="http://schemas.microsoft.com/office/drawing/2014/main" id="{5A73A935-0D69-41D4-A3A4-EB6203361599}"/>
              </a:ext>
            </a:extLst>
          </p:cNvPr>
          <p:cNvSpPr>
            <a:spLocks noGrp="1"/>
          </p:cNvSpPr>
          <p:nvPr>
            <p:ph type="sldNum" sz="quarter" idx="12"/>
          </p:nvPr>
        </p:nvSpPr>
        <p:spPr/>
        <p:txBody>
          <a:bodyPr>
            <a:normAutofit fontScale="85000" lnSpcReduction="20000"/>
          </a:bodyPr>
          <a:lstStyle/>
          <a:p>
            <a:fld id="{EA66EF6D-3DA9-AB4A-B046-714C943A02DA}" type="slidenum">
              <a:rPr lang="en-US" smtClean="0"/>
              <a:t>24</a:t>
            </a:fld>
            <a:endParaRPr lang="en-US"/>
          </a:p>
        </p:txBody>
      </p:sp>
      <p:pic>
        <p:nvPicPr>
          <p:cNvPr id="5" name="Picture 4">
            <a:extLst>
              <a:ext uri="{FF2B5EF4-FFF2-40B4-BE49-F238E27FC236}">
                <a16:creationId xmlns:a16="http://schemas.microsoft.com/office/drawing/2014/main" id="{615454BD-D72C-4384-BC7E-7FCFFE2BDB9B}"/>
              </a:ext>
            </a:extLst>
          </p:cNvPr>
          <p:cNvPicPr>
            <a:picLocks noChangeAspect="1"/>
          </p:cNvPicPr>
          <p:nvPr/>
        </p:nvPicPr>
        <p:blipFill rotWithShape="1">
          <a:blip r:embed="rId2"/>
          <a:srcRect t="5602" r="61667" b="10366"/>
          <a:stretch/>
        </p:blipFill>
        <p:spPr>
          <a:xfrm>
            <a:off x="-1" y="1272221"/>
            <a:ext cx="4796374" cy="5585779"/>
          </a:xfrm>
          <a:prstGeom prst="rect">
            <a:avLst/>
          </a:prstGeom>
        </p:spPr>
      </p:pic>
      <p:sp>
        <p:nvSpPr>
          <p:cNvPr id="6" name="Oval 5">
            <a:extLst>
              <a:ext uri="{FF2B5EF4-FFF2-40B4-BE49-F238E27FC236}">
                <a16:creationId xmlns:a16="http://schemas.microsoft.com/office/drawing/2014/main" id="{7355058B-C78B-4B88-BF5D-7C1BB747EA66}"/>
              </a:ext>
            </a:extLst>
          </p:cNvPr>
          <p:cNvSpPr/>
          <p:nvPr/>
        </p:nvSpPr>
        <p:spPr>
          <a:xfrm>
            <a:off x="2398186" y="3322954"/>
            <a:ext cx="1289894" cy="365126"/>
          </a:xfrm>
          <a:prstGeom prst="ellipse">
            <a:avLst/>
          </a:prstGeom>
          <a:noFill/>
          <a:ln w="762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CBAA9D5-E690-48C2-9AA0-7A0D6A7BE889}"/>
              </a:ext>
            </a:extLst>
          </p:cNvPr>
          <p:cNvSpPr/>
          <p:nvPr/>
        </p:nvSpPr>
        <p:spPr>
          <a:xfrm>
            <a:off x="1849546" y="5585779"/>
            <a:ext cx="1411814" cy="317181"/>
          </a:xfrm>
          <a:prstGeom prst="ellipse">
            <a:avLst/>
          </a:prstGeom>
          <a:noFill/>
          <a:ln w="762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2C83A41-4E77-4E17-BCCF-E5BC5CAF7A37}"/>
              </a:ext>
            </a:extLst>
          </p:cNvPr>
          <p:cNvPicPr>
            <a:picLocks noChangeAspect="1"/>
          </p:cNvPicPr>
          <p:nvPr/>
        </p:nvPicPr>
        <p:blipFill rotWithShape="1">
          <a:blip r:embed="rId3"/>
          <a:srcRect t="5601" r="54555" b="7733"/>
          <a:stretch/>
        </p:blipFill>
        <p:spPr>
          <a:xfrm>
            <a:off x="4079484" y="1763666"/>
            <a:ext cx="5028303" cy="5094334"/>
          </a:xfrm>
          <a:prstGeom prst="rect">
            <a:avLst/>
          </a:prstGeom>
        </p:spPr>
      </p:pic>
      <p:sp>
        <p:nvSpPr>
          <p:cNvPr id="9" name="Oval 8">
            <a:extLst>
              <a:ext uri="{FF2B5EF4-FFF2-40B4-BE49-F238E27FC236}">
                <a16:creationId xmlns:a16="http://schemas.microsoft.com/office/drawing/2014/main" id="{6A8E46BF-2ABC-44C7-A7D0-7B2C7B86F478}"/>
              </a:ext>
            </a:extLst>
          </p:cNvPr>
          <p:cNvSpPr/>
          <p:nvPr/>
        </p:nvSpPr>
        <p:spPr>
          <a:xfrm>
            <a:off x="1374992" y="1242692"/>
            <a:ext cx="1289894" cy="365126"/>
          </a:xfrm>
          <a:prstGeom prst="ellipse">
            <a:avLst/>
          </a:prstGeom>
          <a:noFill/>
          <a:ln w="762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FF307FE-158D-4236-B710-B90A8152C374}"/>
              </a:ext>
            </a:extLst>
          </p:cNvPr>
          <p:cNvSpPr/>
          <p:nvPr/>
        </p:nvSpPr>
        <p:spPr>
          <a:xfrm>
            <a:off x="5187777" y="1716178"/>
            <a:ext cx="1289894" cy="365126"/>
          </a:xfrm>
          <a:prstGeom prst="ellipse">
            <a:avLst/>
          </a:prstGeom>
          <a:noFill/>
          <a:ln w="762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77142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Reflections - Individual</a:t>
            </a:r>
          </a:p>
        </p:txBody>
      </p:sp>
      <p:sp>
        <p:nvSpPr>
          <p:cNvPr id="3" name="Footer Placeholder 2"/>
          <p:cNvSpPr>
            <a:spLocks noGrp="1"/>
          </p:cNvSpPr>
          <p:nvPr>
            <p:ph type="ftr" sz="quarter" idx="11"/>
          </p:nvPr>
        </p:nvSpPr>
        <p:spPr>
          <a:xfrm>
            <a:off x="969206" y="6247020"/>
            <a:ext cx="6988404" cy="365125"/>
          </a:xfrm>
        </p:spPr>
        <p:txBody>
          <a:bodyPr/>
          <a:lstStyle/>
          <a:p>
            <a:pPr algn="ctr"/>
            <a:r>
              <a:rPr lang="en-US" dirty="0"/>
              <a:t>School of ICT - Dip CSF - Apr '22 – SSD - Software Vulnerabilities</a:t>
            </a:r>
          </a:p>
        </p:txBody>
      </p:sp>
      <p:sp>
        <p:nvSpPr>
          <p:cNvPr id="4" name="Slide Number Placeholder 3"/>
          <p:cNvSpPr>
            <a:spLocks noGrp="1"/>
          </p:cNvSpPr>
          <p:nvPr>
            <p:ph type="sldNum" sz="quarter" idx="12"/>
          </p:nvPr>
        </p:nvSpPr>
        <p:spPr/>
        <p:txBody>
          <a:bodyPr>
            <a:normAutofit fontScale="85000" lnSpcReduction="20000"/>
          </a:bodyPr>
          <a:lstStyle/>
          <a:p>
            <a:fld id="{6E2D2B3B-882E-40F3-A32F-6DD516915044}" type="slidenum">
              <a:rPr lang="en-US" smtClean="0"/>
              <a:pPr/>
              <a:t>25</a:t>
            </a:fld>
            <a:endParaRPr lang="en-US"/>
          </a:p>
        </p:txBody>
      </p:sp>
      <p:sp>
        <p:nvSpPr>
          <p:cNvPr id="8" name="Content Placeholder 7"/>
          <p:cNvSpPr>
            <a:spLocks noGrp="1"/>
          </p:cNvSpPr>
          <p:nvPr>
            <p:ph sz="quarter" idx="1"/>
          </p:nvPr>
        </p:nvSpPr>
        <p:spPr/>
        <p:txBody>
          <a:bodyPr>
            <a:normAutofit fontScale="92500"/>
          </a:bodyPr>
          <a:lstStyle/>
          <a:p>
            <a:r>
              <a:rPr lang="en-US" dirty="0"/>
              <a:t>Reflect on Week 11, and Week 12 lessons</a:t>
            </a:r>
          </a:p>
          <a:p>
            <a:r>
              <a:rPr lang="en-US" dirty="0"/>
              <a:t>Inside your  “SSD-AY2223-xxx-Pxx-Txx </a:t>
            </a:r>
            <a:r>
              <a:rPr lang="en-US" dirty="0">
                <a:sym typeface="Wingdings" panose="05000000000000000000" pitchFamily="2" charset="2"/>
              </a:rPr>
              <a:t> Week 12”</a:t>
            </a:r>
            <a:endParaRPr lang="en-US" dirty="0"/>
          </a:p>
          <a:p>
            <a:pPr lvl="1"/>
            <a:r>
              <a:rPr lang="en-US" dirty="0">
                <a:sym typeface="Wingdings" panose="05000000000000000000" pitchFamily="2" charset="2"/>
              </a:rPr>
              <a:t>Create another Wiki/OneNote tab “Your Name - Reflection”, and answer the following questions.</a:t>
            </a:r>
          </a:p>
          <a:p>
            <a:pPr lvl="2"/>
            <a:r>
              <a:rPr lang="en-US" dirty="0">
                <a:sym typeface="Wingdings" panose="05000000000000000000" pitchFamily="2" charset="2"/>
              </a:rPr>
              <a:t>Identify 3 important learning points acquired from Week 11 &amp; 12 lessons.</a:t>
            </a:r>
          </a:p>
          <a:p>
            <a:pPr lvl="2"/>
            <a:r>
              <a:rPr lang="en-US" dirty="0"/>
              <a:t>What do these </a:t>
            </a:r>
            <a:r>
              <a:rPr lang="en-US" dirty="0">
                <a:sym typeface="Wingdings" panose="05000000000000000000" pitchFamily="2" charset="2"/>
              </a:rPr>
              <a:t>learning points</a:t>
            </a:r>
            <a:r>
              <a:rPr lang="en-US" dirty="0"/>
              <a:t> imply?  Or what conclusions could you draw?</a:t>
            </a:r>
          </a:p>
          <a:p>
            <a:pPr lvl="2"/>
            <a:r>
              <a:rPr lang="en-US" dirty="0"/>
              <a:t>What will you do more of, less of, start or stop the next time? (In the context of the learning acquired thus far)</a:t>
            </a:r>
          </a:p>
          <a:p>
            <a:pPr lvl="1"/>
            <a:r>
              <a:rPr lang="en-US" dirty="0">
                <a:solidFill>
                  <a:srgbClr val="FF0000"/>
                </a:solidFill>
              </a:rPr>
              <a:t>Deadline: Before the next week’s lesson</a:t>
            </a:r>
          </a:p>
          <a:p>
            <a:pPr lvl="2"/>
            <a:endParaRPr lang="en-US" dirty="0">
              <a:solidFill>
                <a:srgbClr val="FF0000"/>
              </a:solidFill>
            </a:endParaRPr>
          </a:p>
        </p:txBody>
      </p:sp>
    </p:spTree>
    <p:extLst>
      <p:ext uri="{BB962C8B-B14F-4D97-AF65-F5344CB8AC3E}">
        <p14:creationId xmlns:p14="http://schemas.microsoft.com/office/powerpoint/2010/main" val="885992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a:latin typeface="+mj-lt"/>
              </a:rPr>
              <a:t>Ethical considerations</a:t>
            </a:r>
            <a:endParaRPr lang="en-US" sz="4000"/>
          </a:p>
        </p:txBody>
      </p:sp>
      <p:sp>
        <p:nvSpPr>
          <p:cNvPr id="2" name="Content Placeholder 1"/>
          <p:cNvSpPr>
            <a:spLocks noGrp="1"/>
          </p:cNvSpPr>
          <p:nvPr>
            <p:ph sz="quarter" idx="1"/>
          </p:nvPr>
        </p:nvSpPr>
        <p:spPr/>
        <p:txBody>
          <a:bodyPr/>
          <a:lstStyle/>
          <a:p>
            <a:r>
              <a:rPr lang="en-US" sz="2400">
                <a:latin typeface="+mn-lt"/>
              </a:rPr>
              <a:t>As a student in ICT, you may have acquired certain knowledge and skills related to breaking, hacking or penetrating into programs, networks or systems as well as having access to security related tools.  </a:t>
            </a:r>
          </a:p>
          <a:p>
            <a:r>
              <a:rPr lang="en-US" sz="2400">
                <a:latin typeface="+mn-lt"/>
              </a:rPr>
              <a:t>You must use these knowledge and skills in an ethical and professional manner. </a:t>
            </a:r>
          </a:p>
          <a:p>
            <a:r>
              <a:rPr lang="en-US" sz="2400">
                <a:latin typeface="+mn-lt"/>
              </a:rPr>
              <a:t>The School will not be responsible for your action(s) in the event you use these knowledge and skills inappropriately. You must take full responsibility for your own actions.</a:t>
            </a:r>
            <a:endParaRPr lang="en-US">
              <a:latin typeface="+mn-lt"/>
            </a:endParaRPr>
          </a:p>
          <a:p>
            <a:pPr marL="0" indent="0">
              <a:buNone/>
            </a:pPr>
            <a:endParaRPr lang="en-US"/>
          </a:p>
        </p:txBody>
      </p:sp>
    </p:spTree>
    <p:extLst>
      <p:ext uri="{BB962C8B-B14F-4D97-AF65-F5344CB8AC3E}">
        <p14:creationId xmlns:p14="http://schemas.microsoft.com/office/powerpoint/2010/main" val="6100820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61901DE-09F0-42F3-ACEA-6C7EF0517878}"/>
              </a:ext>
            </a:extLst>
          </p:cNvPr>
          <p:cNvSpPr>
            <a:spLocks noGrp="1"/>
          </p:cNvSpPr>
          <p:nvPr>
            <p:ph type="body" idx="1"/>
          </p:nvPr>
        </p:nvSpPr>
        <p:spPr>
          <a:xfrm>
            <a:off x="1371600" y="2743199"/>
            <a:ext cx="7233920" cy="3157980"/>
          </a:xfrm>
          <a:ln>
            <a:solidFill>
              <a:schemeClr val="accent1"/>
            </a:solidFill>
          </a:ln>
        </p:spPr>
        <p:txBody>
          <a:bodyPr>
            <a:normAutofit fontScale="85000" lnSpcReduction="20000"/>
          </a:bodyPr>
          <a:lstStyle/>
          <a:p>
            <a:pPr>
              <a:lnSpc>
                <a:spcPct val="160000"/>
              </a:lnSpc>
            </a:pPr>
            <a:r>
              <a:rPr lang="en-US" dirty="0"/>
              <a:t>From this section onwards you would be attempting some of the OWASP Top 10 vulnerabilities on a deliberately vulnerable website called </a:t>
            </a:r>
            <a:r>
              <a:rPr lang="en-US" dirty="0" err="1"/>
              <a:t>Mutillidae</a:t>
            </a:r>
            <a:r>
              <a:rPr lang="en-US" dirty="0"/>
              <a:t> </a:t>
            </a:r>
            <a:r>
              <a:rPr lang="en-US" u="sng" dirty="0"/>
              <a:t>inside your own computer</a:t>
            </a:r>
            <a:r>
              <a:rPr lang="en-US" dirty="0"/>
              <a:t>. </a:t>
            </a:r>
            <a:r>
              <a:rPr lang="en-US" b="1" dirty="0">
                <a:solidFill>
                  <a:srgbClr val="FF0000"/>
                </a:solidFill>
              </a:rPr>
              <a:t>You are not allowed to use these skills on any real/production/live websites or web applications.</a:t>
            </a:r>
          </a:p>
        </p:txBody>
      </p:sp>
      <p:sp>
        <p:nvSpPr>
          <p:cNvPr id="6" name="Title 5">
            <a:extLst>
              <a:ext uri="{FF2B5EF4-FFF2-40B4-BE49-F238E27FC236}">
                <a16:creationId xmlns:a16="http://schemas.microsoft.com/office/drawing/2014/main" id="{36DD2FCC-90CC-4D72-8197-3D59D3523571}"/>
              </a:ext>
            </a:extLst>
          </p:cNvPr>
          <p:cNvSpPr>
            <a:spLocks noGrp="1"/>
          </p:cNvSpPr>
          <p:nvPr>
            <p:ph type="title"/>
          </p:nvPr>
        </p:nvSpPr>
        <p:spPr/>
        <p:txBody>
          <a:bodyPr>
            <a:noAutofit/>
          </a:bodyPr>
          <a:lstStyle/>
          <a:p>
            <a:r>
              <a:rPr lang="en-US" sz="3200" dirty="0"/>
              <a:t>Computer Misuse (Chapter 50A) and Cybersecurity Act of Singapore</a:t>
            </a:r>
          </a:p>
        </p:txBody>
      </p:sp>
      <p:sp>
        <p:nvSpPr>
          <p:cNvPr id="3" name="Footer Placeholder 2">
            <a:extLst>
              <a:ext uri="{FF2B5EF4-FFF2-40B4-BE49-F238E27FC236}">
                <a16:creationId xmlns:a16="http://schemas.microsoft.com/office/drawing/2014/main" id="{A767C30A-0518-49C6-A451-6DEF9A9B3E2E}"/>
              </a:ext>
            </a:extLst>
          </p:cNvPr>
          <p:cNvSpPr>
            <a:spLocks noGrp="1"/>
          </p:cNvSpPr>
          <p:nvPr>
            <p:ph type="ftr" sz="quarter" idx="4294967295"/>
          </p:nvPr>
        </p:nvSpPr>
        <p:spPr>
          <a:xfrm>
            <a:off x="0" y="6389688"/>
            <a:ext cx="5421313" cy="365125"/>
          </a:xfrm>
        </p:spPr>
        <p:txBody>
          <a:bodyPr/>
          <a:lstStyle/>
          <a:p>
            <a:r>
              <a:rPr lang="en-US" dirty="0"/>
              <a:t>School of ICT - Dip CSF - Apr '22 – SSD - Software Vulnerabilities</a:t>
            </a:r>
          </a:p>
        </p:txBody>
      </p:sp>
      <p:sp>
        <p:nvSpPr>
          <p:cNvPr id="4" name="Slide Number Placeholder 3">
            <a:extLst>
              <a:ext uri="{FF2B5EF4-FFF2-40B4-BE49-F238E27FC236}">
                <a16:creationId xmlns:a16="http://schemas.microsoft.com/office/drawing/2014/main" id="{210B9496-A796-4630-9CE9-C99610DB2A1B}"/>
              </a:ext>
            </a:extLst>
          </p:cNvPr>
          <p:cNvSpPr>
            <a:spLocks noGrp="1"/>
          </p:cNvSpPr>
          <p:nvPr>
            <p:ph type="sldNum" sz="quarter" idx="4294967295"/>
          </p:nvPr>
        </p:nvSpPr>
        <p:spPr>
          <a:xfrm>
            <a:off x="0" y="1271588"/>
            <a:ext cx="533400" cy="244475"/>
          </a:xfrm>
        </p:spPr>
        <p:txBody>
          <a:bodyPr>
            <a:normAutofit fontScale="85000" lnSpcReduction="20000"/>
          </a:bodyPr>
          <a:lstStyle/>
          <a:p>
            <a:fld id="{EA66EF6D-3DA9-AB4A-B046-714C943A02DA}" type="slidenum">
              <a:rPr lang="en-US" smtClean="0"/>
              <a:t>4</a:t>
            </a:fld>
            <a:endParaRPr lang="en-US"/>
          </a:p>
        </p:txBody>
      </p:sp>
    </p:spTree>
    <p:extLst>
      <p:ext uri="{BB962C8B-B14F-4D97-AF65-F5344CB8AC3E}">
        <p14:creationId xmlns:p14="http://schemas.microsoft.com/office/powerpoint/2010/main" val="2214426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3200" dirty="0">
                <a:latin typeface="+mj-lt"/>
              </a:rPr>
              <a:t>Computer Misuse </a:t>
            </a:r>
            <a:r>
              <a:rPr lang="en-US" sz="3200" dirty="0"/>
              <a:t>(Chapter 50A) and </a:t>
            </a:r>
            <a:r>
              <a:rPr lang="en-US" sz="3200" dirty="0">
                <a:latin typeface="+mj-lt"/>
              </a:rPr>
              <a:t>Cybersecurity Act</a:t>
            </a:r>
            <a:endParaRPr lang="en-US" sz="3200" dirty="0"/>
          </a:p>
        </p:txBody>
      </p:sp>
      <p:sp>
        <p:nvSpPr>
          <p:cNvPr id="2" name="Content Placeholder 1"/>
          <p:cNvSpPr>
            <a:spLocks noGrp="1"/>
          </p:cNvSpPr>
          <p:nvPr>
            <p:ph sz="quarter" idx="1"/>
          </p:nvPr>
        </p:nvSpPr>
        <p:spPr>
          <a:xfrm>
            <a:off x="612648" y="1600200"/>
            <a:ext cx="8153400" cy="4841240"/>
          </a:xfrm>
        </p:spPr>
        <p:txBody>
          <a:bodyPr>
            <a:normAutofit fontScale="92500" lnSpcReduction="10000"/>
          </a:bodyPr>
          <a:lstStyle/>
          <a:p>
            <a:r>
              <a:rPr lang="en-US" sz="2400" dirty="0"/>
              <a:t>The Computer Misuse (Chapter 50A) Part 2 identified 8 offences:</a:t>
            </a:r>
          </a:p>
          <a:p>
            <a:pPr lvl="1"/>
            <a:r>
              <a:rPr lang="en-US" sz="2100" dirty="0">
                <a:latin typeface="+mn-lt"/>
              </a:rPr>
              <a:t>Unauthorized access to computer materials</a:t>
            </a:r>
          </a:p>
          <a:p>
            <a:pPr lvl="1"/>
            <a:r>
              <a:rPr lang="en-US" sz="2100" dirty="0">
                <a:latin typeface="+mn-lt"/>
              </a:rPr>
              <a:t>Access with intent to commit or facilitate commission of offense</a:t>
            </a:r>
          </a:p>
          <a:p>
            <a:pPr lvl="1"/>
            <a:r>
              <a:rPr lang="en-US" sz="2100" dirty="0">
                <a:latin typeface="+mn-lt"/>
              </a:rPr>
              <a:t>Unauthorized modification of computer materials</a:t>
            </a:r>
          </a:p>
          <a:p>
            <a:pPr lvl="1"/>
            <a:r>
              <a:rPr lang="en-US" sz="2100" dirty="0">
                <a:latin typeface="+mn-lt"/>
              </a:rPr>
              <a:t>Unauthorized use or interception of computer service</a:t>
            </a:r>
          </a:p>
          <a:p>
            <a:pPr lvl="1"/>
            <a:r>
              <a:rPr lang="en-US" sz="2100" dirty="0">
                <a:latin typeface="+mn-lt"/>
              </a:rPr>
              <a:t>Unauthorized disclosure of access code</a:t>
            </a:r>
          </a:p>
          <a:p>
            <a:pPr lvl="1"/>
            <a:r>
              <a:rPr lang="en-US" sz="2100" dirty="0"/>
              <a:t>Unauthorized obstruction of use of computer </a:t>
            </a:r>
            <a:endParaRPr lang="en-US" sz="2100" dirty="0">
              <a:latin typeface="+mn-lt"/>
            </a:endParaRPr>
          </a:p>
          <a:p>
            <a:pPr lvl="1"/>
            <a:r>
              <a:rPr lang="en-US" sz="2100" dirty="0">
                <a:latin typeface="+mn-lt"/>
              </a:rPr>
              <a:t>Enhanced punishment for offences involving protected computers</a:t>
            </a:r>
          </a:p>
          <a:p>
            <a:pPr lvl="1"/>
            <a:r>
              <a:rPr lang="en-US" sz="2100" dirty="0">
                <a:latin typeface="+mn-lt"/>
              </a:rPr>
              <a:t>Abetments and attempts punishable as offences</a:t>
            </a:r>
          </a:p>
          <a:p>
            <a:r>
              <a:rPr lang="en-US" sz="2400" dirty="0"/>
              <a:t>A person convicted any of the above offences shall be liable to a fine not exceeding $100,000 or imprisonment for a term not exceeding 20 years or both.</a:t>
            </a:r>
          </a:p>
          <a:p>
            <a:r>
              <a:rPr lang="en-US" sz="2400" dirty="0"/>
              <a:t>Details:  </a:t>
            </a:r>
            <a:r>
              <a:rPr lang="en-US" sz="2400" u="sng" dirty="0">
                <a:hlinkClick r:id="rId2"/>
              </a:rPr>
              <a:t>https://sso.agc.gov.sg/Act/CMA1993</a:t>
            </a:r>
            <a:r>
              <a:rPr lang="en-US" sz="2400" u="sng" dirty="0"/>
              <a:t>, </a:t>
            </a:r>
            <a:r>
              <a:rPr lang="en-SG" sz="2400" dirty="0">
                <a:hlinkClick r:id="rId3"/>
              </a:rPr>
              <a:t>https://sso.agc.gov.sg/Acts-Supp/9-2018/</a:t>
            </a:r>
            <a:endParaRPr lang="en-US" sz="2400" dirty="0"/>
          </a:p>
        </p:txBody>
      </p:sp>
    </p:spTree>
    <p:extLst>
      <p:ext uri="{BB962C8B-B14F-4D97-AF65-F5344CB8AC3E}">
        <p14:creationId xmlns:p14="http://schemas.microsoft.com/office/powerpoint/2010/main" val="3482437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Common Vulnerabilities</a:t>
            </a:r>
          </a:p>
        </p:txBody>
      </p:sp>
      <p:sp>
        <p:nvSpPr>
          <p:cNvPr id="5" name="Footer Placeholder 4"/>
          <p:cNvSpPr>
            <a:spLocks noGrp="1"/>
          </p:cNvSpPr>
          <p:nvPr>
            <p:ph type="ftr" sz="quarter" idx="11"/>
          </p:nvPr>
        </p:nvSpPr>
        <p:spPr/>
        <p:txBody>
          <a:bodyPr/>
          <a:lstStyle/>
          <a:p>
            <a:r>
              <a:rPr lang="en-US" dirty="0"/>
              <a:t>School of ICT - Dip CSF - Apr '22 – SSD - Software Vulnerabilities</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6</a:t>
            </a:fld>
            <a:endParaRPr lang="en-US"/>
          </a:p>
        </p:txBody>
      </p:sp>
      <p:sp>
        <p:nvSpPr>
          <p:cNvPr id="10" name="Content Placeholder 9"/>
          <p:cNvSpPr>
            <a:spLocks noGrp="1"/>
          </p:cNvSpPr>
          <p:nvPr>
            <p:ph sz="quarter" idx="1"/>
          </p:nvPr>
        </p:nvSpPr>
        <p:spPr>
          <a:xfrm>
            <a:off x="612648" y="1600200"/>
            <a:ext cx="8226552" cy="4871720"/>
          </a:xfrm>
        </p:spPr>
        <p:txBody>
          <a:bodyPr>
            <a:normAutofit lnSpcReduction="10000"/>
          </a:bodyPr>
          <a:lstStyle/>
          <a:p>
            <a:r>
              <a:rPr lang="en-US" dirty="0"/>
              <a:t>It is of utmost importance to understand and appreciate common software vulnerabilities that result in the compromise of computer assets, no matter what the programming languages used in the software.</a:t>
            </a:r>
          </a:p>
          <a:p>
            <a:r>
              <a:rPr lang="en-US" dirty="0"/>
              <a:t>Having good understanding of the software vulnerability enables one to better apply productive countermeasures.</a:t>
            </a:r>
          </a:p>
          <a:p>
            <a:r>
              <a:rPr lang="en-US" dirty="0"/>
              <a:t>There is no better way to understand the software vulnerability in depth, other than to experience it first hand.</a:t>
            </a:r>
          </a:p>
        </p:txBody>
      </p:sp>
    </p:spTree>
    <p:extLst>
      <p:ext uri="{BB962C8B-B14F-4D97-AF65-F5344CB8AC3E}">
        <p14:creationId xmlns:p14="http://schemas.microsoft.com/office/powerpoint/2010/main" val="3268961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Common Vulnerabilities</a:t>
            </a:r>
          </a:p>
        </p:txBody>
      </p:sp>
      <p:sp>
        <p:nvSpPr>
          <p:cNvPr id="5" name="Footer Placeholder 4"/>
          <p:cNvSpPr>
            <a:spLocks noGrp="1"/>
          </p:cNvSpPr>
          <p:nvPr>
            <p:ph type="ftr" sz="quarter" idx="11"/>
          </p:nvPr>
        </p:nvSpPr>
        <p:spPr/>
        <p:txBody>
          <a:bodyPr/>
          <a:lstStyle/>
          <a:p>
            <a:r>
              <a:rPr lang="en-US" dirty="0"/>
              <a:t>School of ICT - Dip CSF - Apr '22 – SSD - Software Vulnerabilities</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7</a:t>
            </a:fld>
            <a:endParaRPr lang="en-US"/>
          </a:p>
        </p:txBody>
      </p:sp>
      <p:sp>
        <p:nvSpPr>
          <p:cNvPr id="10" name="Content Placeholder 9"/>
          <p:cNvSpPr>
            <a:spLocks noGrp="1"/>
          </p:cNvSpPr>
          <p:nvPr>
            <p:ph sz="quarter" idx="1"/>
          </p:nvPr>
        </p:nvSpPr>
        <p:spPr>
          <a:xfrm>
            <a:off x="612648" y="1600200"/>
            <a:ext cx="8226552" cy="4871720"/>
          </a:xfrm>
        </p:spPr>
        <p:txBody>
          <a:bodyPr>
            <a:normAutofit/>
          </a:bodyPr>
          <a:lstStyle/>
          <a:p>
            <a:r>
              <a:rPr lang="en-US" dirty="0"/>
              <a:t>Click on link below to read the following common vulnerabilities:-</a:t>
            </a:r>
          </a:p>
          <a:p>
            <a:pPr lvl="1"/>
            <a:r>
              <a:rPr lang="en-US" sz="2000" dirty="0">
                <a:hlinkClick r:id="rId3"/>
              </a:rPr>
              <a:t>Cross Site Scripting I</a:t>
            </a:r>
            <a:r>
              <a:rPr lang="en-US" sz="2000" dirty="0"/>
              <a:t> </a:t>
            </a:r>
          </a:p>
          <a:p>
            <a:pPr lvl="1"/>
            <a:r>
              <a:rPr lang="en-US" sz="2000" dirty="0">
                <a:hlinkClick r:id="rId4"/>
              </a:rPr>
              <a:t>Cross Site Scripting II</a:t>
            </a:r>
            <a:endParaRPr lang="en-US" sz="2000" dirty="0"/>
          </a:p>
          <a:p>
            <a:pPr lvl="1"/>
            <a:r>
              <a:rPr lang="en-US" sz="2000" dirty="0">
                <a:hlinkClick r:id="rId5"/>
              </a:rPr>
              <a:t>Cross Site Request Forgery</a:t>
            </a:r>
            <a:endParaRPr lang="en-US" dirty="0"/>
          </a:p>
        </p:txBody>
      </p:sp>
      <p:pic>
        <p:nvPicPr>
          <p:cNvPr id="12" name="Picture 11" descr="A picture containing building, large, riding, covered&#10;&#10;Description automatically generated">
            <a:extLst>
              <a:ext uri="{FF2B5EF4-FFF2-40B4-BE49-F238E27FC236}">
                <a16:creationId xmlns:a16="http://schemas.microsoft.com/office/drawing/2014/main" id="{090C1369-7B10-4E78-8952-9B831051D7FD}"/>
              </a:ext>
            </a:extLst>
          </p:cNvPr>
          <p:cNvPicPr>
            <a:picLocks noChangeAspect="1"/>
          </p:cNvPicPr>
          <p:nvPr/>
        </p:nvPicPr>
        <p:blipFill>
          <a:blip r:embed="rId6"/>
          <a:stretch>
            <a:fillRect/>
          </a:stretch>
        </p:blipFill>
        <p:spPr>
          <a:xfrm>
            <a:off x="179108" y="3968685"/>
            <a:ext cx="8908329" cy="2453546"/>
          </a:xfrm>
          <a:prstGeom prst="rect">
            <a:avLst/>
          </a:prstGeom>
        </p:spPr>
      </p:pic>
    </p:spTree>
    <p:extLst>
      <p:ext uri="{BB962C8B-B14F-4D97-AF65-F5344CB8AC3E}">
        <p14:creationId xmlns:p14="http://schemas.microsoft.com/office/powerpoint/2010/main" val="2688216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DF9D5A1-225F-4CE2-8FA5-F042032E0281}"/>
              </a:ext>
            </a:extLst>
          </p:cNvPr>
          <p:cNvSpPr>
            <a:spLocks noGrp="1"/>
          </p:cNvSpPr>
          <p:nvPr>
            <p:ph type="body" idx="1"/>
          </p:nvPr>
        </p:nvSpPr>
        <p:spPr>
          <a:xfrm>
            <a:off x="1371599" y="2666216"/>
            <a:ext cx="7619999" cy="3677920"/>
          </a:xfrm>
          <a:ln>
            <a:solidFill>
              <a:schemeClr val="accent1"/>
            </a:solidFill>
          </a:ln>
        </p:spPr>
        <p:txBody>
          <a:bodyPr>
            <a:normAutofit fontScale="40000" lnSpcReduction="20000"/>
          </a:bodyPr>
          <a:lstStyle/>
          <a:p>
            <a:pPr algn="just">
              <a:lnSpc>
                <a:spcPct val="170000"/>
              </a:lnSpc>
            </a:pPr>
            <a:r>
              <a:rPr lang="en-US" sz="4300" b="1" dirty="0"/>
              <a:t>Experience cross-site scripting and cross site request forgery in OWASP </a:t>
            </a:r>
            <a:r>
              <a:rPr lang="en-US" sz="4300" b="1" dirty="0" err="1"/>
              <a:t>Mutillidae</a:t>
            </a:r>
            <a:r>
              <a:rPr lang="en-US" sz="4300" b="1" dirty="0"/>
              <a:t> II.</a:t>
            </a:r>
          </a:p>
          <a:p>
            <a:pPr algn="just">
              <a:lnSpc>
                <a:spcPct val="170000"/>
              </a:lnSpc>
            </a:pPr>
            <a:r>
              <a:rPr lang="en-US" sz="4300" b="1" dirty="0"/>
              <a:t>OWASP  is a free, open source, deliberately vulnerable web-application with dozens of vulnerabilities and hints to help users understand the vulnerabilities better. </a:t>
            </a:r>
          </a:p>
          <a:p>
            <a:pPr>
              <a:lnSpc>
                <a:spcPct val="170000"/>
              </a:lnSpc>
            </a:pPr>
            <a:r>
              <a:rPr lang="en-US" sz="4300" b="1" dirty="0"/>
              <a:t>Launch </a:t>
            </a:r>
            <a:r>
              <a:rPr lang="en-US" sz="4300" b="1" dirty="0" err="1"/>
              <a:t>Mutillidae</a:t>
            </a:r>
            <a:r>
              <a:rPr lang="en-US" sz="4300" b="1" dirty="0"/>
              <a:t> now to learn about cross-site scripting and cross site request forgery.</a:t>
            </a:r>
            <a:br>
              <a:rPr lang="en-US" sz="3200" dirty="0"/>
            </a:br>
            <a:endParaRPr lang="en-US" sz="3200" dirty="0"/>
          </a:p>
          <a:p>
            <a:r>
              <a:rPr lang="en-US" dirty="0"/>
              <a:t> Further reading: </a:t>
            </a:r>
            <a:r>
              <a:rPr lang="en-US" dirty="0">
                <a:hlinkClick r:id="rId2"/>
              </a:rPr>
              <a:t>https://sourceforge.net/projects/mutillidae/</a:t>
            </a:r>
            <a:r>
              <a:rPr lang="en-US" dirty="0"/>
              <a:t> </a:t>
            </a:r>
          </a:p>
        </p:txBody>
      </p:sp>
      <p:sp>
        <p:nvSpPr>
          <p:cNvPr id="6" name="Title 5">
            <a:extLst>
              <a:ext uri="{FF2B5EF4-FFF2-40B4-BE49-F238E27FC236}">
                <a16:creationId xmlns:a16="http://schemas.microsoft.com/office/drawing/2014/main" id="{688387A2-7989-463F-A6F4-27CA82906730}"/>
              </a:ext>
            </a:extLst>
          </p:cNvPr>
          <p:cNvSpPr>
            <a:spLocks noGrp="1"/>
          </p:cNvSpPr>
          <p:nvPr>
            <p:ph type="title"/>
          </p:nvPr>
        </p:nvSpPr>
        <p:spPr/>
        <p:txBody>
          <a:bodyPr>
            <a:normAutofit fontScale="90000"/>
          </a:bodyPr>
          <a:lstStyle/>
          <a:p>
            <a:r>
              <a:rPr lang="en-US" sz="3600" dirty="0"/>
              <a:t>Launch </a:t>
            </a:r>
            <a:r>
              <a:rPr lang="en-US" sz="3600" dirty="0" err="1"/>
              <a:t>Mutillidae</a:t>
            </a:r>
            <a:r>
              <a:rPr lang="en-US" sz="3600" dirty="0"/>
              <a:t> – Inside Virtual Image</a:t>
            </a:r>
            <a:endParaRPr lang="en-US" dirty="0"/>
          </a:p>
        </p:txBody>
      </p:sp>
      <p:sp>
        <p:nvSpPr>
          <p:cNvPr id="3" name="Footer Placeholder 2">
            <a:extLst>
              <a:ext uri="{FF2B5EF4-FFF2-40B4-BE49-F238E27FC236}">
                <a16:creationId xmlns:a16="http://schemas.microsoft.com/office/drawing/2014/main" id="{A36AB79F-7AC5-4756-8624-AD5D47D498C0}"/>
              </a:ext>
            </a:extLst>
          </p:cNvPr>
          <p:cNvSpPr>
            <a:spLocks noGrp="1"/>
          </p:cNvSpPr>
          <p:nvPr>
            <p:ph type="ftr" sz="quarter" idx="4294967295"/>
          </p:nvPr>
        </p:nvSpPr>
        <p:spPr>
          <a:xfrm>
            <a:off x="0" y="6389688"/>
            <a:ext cx="5421313" cy="365125"/>
          </a:xfrm>
        </p:spPr>
        <p:txBody>
          <a:bodyPr/>
          <a:lstStyle/>
          <a:p>
            <a:r>
              <a:rPr lang="en-US" dirty="0"/>
              <a:t>School of ICT - Dip CSF - Apr '22 – SSD - Software Vulnerabilities</a:t>
            </a:r>
          </a:p>
        </p:txBody>
      </p:sp>
      <p:sp>
        <p:nvSpPr>
          <p:cNvPr id="4" name="Slide Number Placeholder 3">
            <a:extLst>
              <a:ext uri="{FF2B5EF4-FFF2-40B4-BE49-F238E27FC236}">
                <a16:creationId xmlns:a16="http://schemas.microsoft.com/office/drawing/2014/main" id="{5589557F-B759-492B-835E-2DDADE777DE5}"/>
              </a:ext>
            </a:extLst>
          </p:cNvPr>
          <p:cNvSpPr>
            <a:spLocks noGrp="1"/>
          </p:cNvSpPr>
          <p:nvPr>
            <p:ph type="sldNum" sz="quarter" idx="4294967295"/>
          </p:nvPr>
        </p:nvSpPr>
        <p:spPr>
          <a:xfrm>
            <a:off x="0" y="1271588"/>
            <a:ext cx="533400" cy="244475"/>
          </a:xfrm>
        </p:spPr>
        <p:txBody>
          <a:bodyPr>
            <a:normAutofit fontScale="85000" lnSpcReduction="20000"/>
          </a:bodyPr>
          <a:lstStyle/>
          <a:p>
            <a:fld id="{EA66EF6D-3DA9-AB4A-B046-714C943A02DA}" type="slidenum">
              <a:rPr lang="en-US" smtClean="0"/>
              <a:t>8</a:t>
            </a:fld>
            <a:endParaRPr lang="en-US"/>
          </a:p>
        </p:txBody>
      </p:sp>
    </p:spTree>
    <p:extLst>
      <p:ext uri="{BB962C8B-B14F-4D97-AF65-F5344CB8AC3E}">
        <p14:creationId xmlns:p14="http://schemas.microsoft.com/office/powerpoint/2010/main" val="3922444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42EBB76-48EB-48A2-800D-81979BDC94BE}"/>
              </a:ext>
            </a:extLst>
          </p:cNvPr>
          <p:cNvSpPr>
            <a:spLocks noGrp="1"/>
          </p:cNvSpPr>
          <p:nvPr>
            <p:ph type="title"/>
          </p:nvPr>
        </p:nvSpPr>
        <p:spPr/>
        <p:txBody>
          <a:bodyPr>
            <a:normAutofit/>
          </a:bodyPr>
          <a:lstStyle/>
          <a:p>
            <a:r>
              <a:rPr lang="en-US" sz="3200"/>
              <a:t>Launch </a:t>
            </a:r>
            <a:r>
              <a:rPr lang="en-US" sz="3200" err="1"/>
              <a:t>Mutillidae</a:t>
            </a:r>
            <a:r>
              <a:rPr lang="en-US" sz="3200"/>
              <a:t> – Inside Virtual Image</a:t>
            </a:r>
          </a:p>
        </p:txBody>
      </p:sp>
      <p:sp>
        <p:nvSpPr>
          <p:cNvPr id="3" name="Footer Placeholder 2">
            <a:extLst>
              <a:ext uri="{FF2B5EF4-FFF2-40B4-BE49-F238E27FC236}">
                <a16:creationId xmlns:a16="http://schemas.microsoft.com/office/drawing/2014/main" id="{FED0F684-5362-44F9-8419-28A5EC63FDA7}"/>
              </a:ext>
            </a:extLst>
          </p:cNvPr>
          <p:cNvSpPr>
            <a:spLocks noGrp="1"/>
          </p:cNvSpPr>
          <p:nvPr>
            <p:ph type="ftr" sz="quarter" idx="11"/>
          </p:nvPr>
        </p:nvSpPr>
        <p:spPr/>
        <p:txBody>
          <a:bodyPr/>
          <a:lstStyle/>
          <a:p>
            <a:r>
              <a:rPr lang="en-US" dirty="0"/>
              <a:t>School of ICT - Dip CSF - Apr '22 – SSD - Software Vulnerabilities</a:t>
            </a:r>
          </a:p>
        </p:txBody>
      </p:sp>
      <p:sp>
        <p:nvSpPr>
          <p:cNvPr id="4" name="Slide Number Placeholder 3">
            <a:extLst>
              <a:ext uri="{FF2B5EF4-FFF2-40B4-BE49-F238E27FC236}">
                <a16:creationId xmlns:a16="http://schemas.microsoft.com/office/drawing/2014/main" id="{35CDD9C5-D486-4C6F-9E5B-271DD049A6D3}"/>
              </a:ext>
            </a:extLst>
          </p:cNvPr>
          <p:cNvSpPr>
            <a:spLocks noGrp="1"/>
          </p:cNvSpPr>
          <p:nvPr>
            <p:ph type="sldNum" sz="quarter" idx="12"/>
          </p:nvPr>
        </p:nvSpPr>
        <p:spPr/>
        <p:txBody>
          <a:bodyPr>
            <a:normAutofit fontScale="85000" lnSpcReduction="20000"/>
          </a:bodyPr>
          <a:lstStyle/>
          <a:p>
            <a:fld id="{EA66EF6D-3DA9-AB4A-B046-714C943A02DA}" type="slidenum">
              <a:rPr lang="en-US" smtClean="0"/>
              <a:t>9</a:t>
            </a:fld>
            <a:endParaRPr lang="en-US"/>
          </a:p>
        </p:txBody>
      </p:sp>
      <p:pic>
        <p:nvPicPr>
          <p:cNvPr id="7" name="Picture 6">
            <a:extLst>
              <a:ext uri="{FF2B5EF4-FFF2-40B4-BE49-F238E27FC236}">
                <a16:creationId xmlns:a16="http://schemas.microsoft.com/office/drawing/2014/main" id="{97EC7BEF-D354-4599-9851-C61C3CFC89EC}"/>
              </a:ext>
            </a:extLst>
          </p:cNvPr>
          <p:cNvPicPr>
            <a:picLocks noChangeAspect="1"/>
          </p:cNvPicPr>
          <p:nvPr/>
        </p:nvPicPr>
        <p:blipFill rotWithShape="1">
          <a:blip r:embed="rId2"/>
          <a:srcRect r="88889"/>
          <a:stretch/>
        </p:blipFill>
        <p:spPr>
          <a:xfrm>
            <a:off x="266700" y="1531576"/>
            <a:ext cx="1016000" cy="4857750"/>
          </a:xfrm>
          <a:prstGeom prst="rect">
            <a:avLst/>
          </a:prstGeom>
        </p:spPr>
      </p:pic>
      <p:pic>
        <p:nvPicPr>
          <p:cNvPr id="8" name="Picture 7">
            <a:extLst>
              <a:ext uri="{FF2B5EF4-FFF2-40B4-BE49-F238E27FC236}">
                <a16:creationId xmlns:a16="http://schemas.microsoft.com/office/drawing/2014/main" id="{63936A3B-0425-49DE-AE09-6DFC2BA28E2F}"/>
              </a:ext>
            </a:extLst>
          </p:cNvPr>
          <p:cNvPicPr>
            <a:picLocks noChangeAspect="1"/>
          </p:cNvPicPr>
          <p:nvPr/>
        </p:nvPicPr>
        <p:blipFill rotWithShape="1">
          <a:blip r:embed="rId3"/>
          <a:srcRect l="17667" t="20405" r="48111" b="35464"/>
          <a:stretch/>
        </p:blipFill>
        <p:spPr>
          <a:xfrm>
            <a:off x="1442720" y="1816690"/>
            <a:ext cx="3129280" cy="2143761"/>
          </a:xfrm>
          <a:prstGeom prst="rect">
            <a:avLst/>
          </a:prstGeom>
        </p:spPr>
      </p:pic>
      <p:pic>
        <p:nvPicPr>
          <p:cNvPr id="9" name="Picture 8">
            <a:extLst>
              <a:ext uri="{FF2B5EF4-FFF2-40B4-BE49-F238E27FC236}">
                <a16:creationId xmlns:a16="http://schemas.microsoft.com/office/drawing/2014/main" id="{8490742C-27BE-4DB6-9EA0-505C3C7F2856}"/>
              </a:ext>
            </a:extLst>
          </p:cNvPr>
          <p:cNvPicPr>
            <a:picLocks noChangeAspect="1"/>
          </p:cNvPicPr>
          <p:nvPr/>
        </p:nvPicPr>
        <p:blipFill rotWithShape="1">
          <a:blip r:embed="rId4"/>
          <a:srcRect l="17666" t="20405" r="48111" b="35464"/>
          <a:stretch/>
        </p:blipFill>
        <p:spPr>
          <a:xfrm>
            <a:off x="1442720" y="4135120"/>
            <a:ext cx="3129280" cy="2143761"/>
          </a:xfrm>
          <a:prstGeom prst="rect">
            <a:avLst/>
          </a:prstGeom>
        </p:spPr>
      </p:pic>
      <p:pic>
        <p:nvPicPr>
          <p:cNvPr id="10" name="Picture 9">
            <a:extLst>
              <a:ext uri="{FF2B5EF4-FFF2-40B4-BE49-F238E27FC236}">
                <a16:creationId xmlns:a16="http://schemas.microsoft.com/office/drawing/2014/main" id="{1268DA40-813D-4D81-A5F3-F27C909DDA70}"/>
              </a:ext>
            </a:extLst>
          </p:cNvPr>
          <p:cNvPicPr>
            <a:picLocks noChangeAspect="1"/>
          </p:cNvPicPr>
          <p:nvPr/>
        </p:nvPicPr>
        <p:blipFill rotWithShape="1">
          <a:blip r:embed="rId5"/>
          <a:srcRect r="91556"/>
          <a:stretch/>
        </p:blipFill>
        <p:spPr>
          <a:xfrm>
            <a:off x="4704080" y="1632572"/>
            <a:ext cx="772160" cy="4852695"/>
          </a:xfrm>
          <a:prstGeom prst="rect">
            <a:avLst/>
          </a:prstGeom>
        </p:spPr>
      </p:pic>
      <p:pic>
        <p:nvPicPr>
          <p:cNvPr id="11" name="Picture 10">
            <a:extLst>
              <a:ext uri="{FF2B5EF4-FFF2-40B4-BE49-F238E27FC236}">
                <a16:creationId xmlns:a16="http://schemas.microsoft.com/office/drawing/2014/main" id="{441ECB26-A7BB-4F0E-8C24-82DC3451600F}"/>
              </a:ext>
            </a:extLst>
          </p:cNvPr>
          <p:cNvPicPr>
            <a:picLocks noChangeAspect="1"/>
          </p:cNvPicPr>
          <p:nvPr/>
        </p:nvPicPr>
        <p:blipFill rotWithShape="1">
          <a:blip r:embed="rId6"/>
          <a:srcRect t="3424" r="64889" b="64536"/>
          <a:stretch/>
        </p:blipFill>
        <p:spPr>
          <a:xfrm>
            <a:off x="5687060" y="1632572"/>
            <a:ext cx="3210560" cy="1556429"/>
          </a:xfrm>
          <a:prstGeom prst="rect">
            <a:avLst/>
          </a:prstGeom>
        </p:spPr>
      </p:pic>
      <p:pic>
        <p:nvPicPr>
          <p:cNvPr id="12" name="Picture 11">
            <a:extLst>
              <a:ext uri="{FF2B5EF4-FFF2-40B4-BE49-F238E27FC236}">
                <a16:creationId xmlns:a16="http://schemas.microsoft.com/office/drawing/2014/main" id="{4B42F32F-9AF9-48AC-9CCE-0519F7A5CE61}"/>
              </a:ext>
            </a:extLst>
          </p:cNvPr>
          <p:cNvPicPr>
            <a:picLocks noChangeAspect="1"/>
          </p:cNvPicPr>
          <p:nvPr/>
        </p:nvPicPr>
        <p:blipFill rotWithShape="1">
          <a:blip r:embed="rId7"/>
          <a:srcRect t="6783" r="56444" b="23125"/>
          <a:stretch/>
        </p:blipFill>
        <p:spPr>
          <a:xfrm>
            <a:off x="5648781" y="3501377"/>
            <a:ext cx="3248839" cy="2777504"/>
          </a:xfrm>
          <a:prstGeom prst="rect">
            <a:avLst/>
          </a:prstGeom>
        </p:spPr>
      </p:pic>
      <p:sp>
        <p:nvSpPr>
          <p:cNvPr id="13" name="Oval 12">
            <a:extLst>
              <a:ext uri="{FF2B5EF4-FFF2-40B4-BE49-F238E27FC236}">
                <a16:creationId xmlns:a16="http://schemas.microsoft.com/office/drawing/2014/main" id="{65E95611-9A16-4FAD-B557-47B96D9930E4}"/>
              </a:ext>
            </a:extLst>
          </p:cNvPr>
          <p:cNvSpPr/>
          <p:nvPr/>
        </p:nvSpPr>
        <p:spPr>
          <a:xfrm>
            <a:off x="743040" y="3975329"/>
            <a:ext cx="408940" cy="365125"/>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1</a:t>
            </a:r>
          </a:p>
        </p:txBody>
      </p:sp>
      <p:sp>
        <p:nvSpPr>
          <p:cNvPr id="14" name="Oval 13">
            <a:extLst>
              <a:ext uri="{FF2B5EF4-FFF2-40B4-BE49-F238E27FC236}">
                <a16:creationId xmlns:a16="http://schemas.microsoft.com/office/drawing/2014/main" id="{C175AEC1-8BB6-4549-A4AF-1A720A1355F0}"/>
              </a:ext>
            </a:extLst>
          </p:cNvPr>
          <p:cNvSpPr/>
          <p:nvPr/>
        </p:nvSpPr>
        <p:spPr>
          <a:xfrm>
            <a:off x="3608160" y="3318814"/>
            <a:ext cx="408940" cy="365125"/>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2</a:t>
            </a:r>
          </a:p>
        </p:txBody>
      </p:sp>
      <p:sp>
        <p:nvSpPr>
          <p:cNvPr id="15" name="Oval 14">
            <a:extLst>
              <a:ext uri="{FF2B5EF4-FFF2-40B4-BE49-F238E27FC236}">
                <a16:creationId xmlns:a16="http://schemas.microsoft.com/office/drawing/2014/main" id="{2E51DCE0-8DD1-4A8F-A288-F069A8BC0AC4}"/>
              </a:ext>
            </a:extLst>
          </p:cNvPr>
          <p:cNvSpPr/>
          <p:nvPr/>
        </p:nvSpPr>
        <p:spPr>
          <a:xfrm>
            <a:off x="3608160" y="5550248"/>
            <a:ext cx="408940" cy="365125"/>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3</a:t>
            </a:r>
          </a:p>
        </p:txBody>
      </p:sp>
      <p:sp>
        <p:nvSpPr>
          <p:cNvPr id="16" name="Oval 15">
            <a:extLst>
              <a:ext uri="{FF2B5EF4-FFF2-40B4-BE49-F238E27FC236}">
                <a16:creationId xmlns:a16="http://schemas.microsoft.com/office/drawing/2014/main" id="{092E260D-B270-402A-BEC6-112C391C552C}"/>
              </a:ext>
            </a:extLst>
          </p:cNvPr>
          <p:cNvSpPr/>
          <p:nvPr/>
        </p:nvSpPr>
        <p:spPr>
          <a:xfrm>
            <a:off x="8354060" y="2718990"/>
            <a:ext cx="408940" cy="365125"/>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4</a:t>
            </a:r>
          </a:p>
        </p:txBody>
      </p:sp>
      <p:sp>
        <p:nvSpPr>
          <p:cNvPr id="17" name="Oval 16">
            <a:extLst>
              <a:ext uri="{FF2B5EF4-FFF2-40B4-BE49-F238E27FC236}">
                <a16:creationId xmlns:a16="http://schemas.microsoft.com/office/drawing/2014/main" id="{E8500255-F23D-4223-8936-65614D9A4247}"/>
              </a:ext>
            </a:extLst>
          </p:cNvPr>
          <p:cNvSpPr/>
          <p:nvPr/>
        </p:nvSpPr>
        <p:spPr>
          <a:xfrm>
            <a:off x="8354060" y="5550248"/>
            <a:ext cx="408940" cy="365125"/>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5</a:t>
            </a:r>
          </a:p>
        </p:txBody>
      </p:sp>
    </p:spTree>
    <p:extLst>
      <p:ext uri="{BB962C8B-B14F-4D97-AF65-F5344CB8AC3E}">
        <p14:creationId xmlns:p14="http://schemas.microsoft.com/office/powerpoint/2010/main" val="734433623"/>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9D8691FBD553D4397DC532467BB7172" ma:contentTypeVersion="4" ma:contentTypeDescription="Create a new document." ma:contentTypeScope="" ma:versionID="5081b4b33796f365387753a52b12cf7e">
  <xsd:schema xmlns:xsd="http://www.w3.org/2001/XMLSchema" xmlns:xs="http://www.w3.org/2001/XMLSchema" xmlns:p="http://schemas.microsoft.com/office/2006/metadata/properties" xmlns:ns2="43117702-bae0-4bfd-9f83-e766ad67c2e6" xmlns:ns3="13f4a771-0e35-408f-bbbe-dc8f15eaef0c" targetNamespace="http://schemas.microsoft.com/office/2006/metadata/properties" ma:root="true" ma:fieldsID="1b42a94bac9d5170c3ee6560146578c5" ns2:_="" ns3:_="">
    <xsd:import namespace="43117702-bae0-4bfd-9f83-e766ad67c2e6"/>
    <xsd:import namespace="13f4a771-0e35-408f-bbbe-dc8f15eaef0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117702-bae0-4bfd-9f83-e766ad67c2e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3f4a771-0e35-408f-bbbe-dc8f15eaef0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0FD961B-074E-49D9-9147-BC64F316A422}">
  <ds:schemaRefs>
    <ds:schemaRef ds:uri="13f4a771-0e35-408f-bbbe-dc8f15eaef0c"/>
    <ds:schemaRef ds:uri="43117702-bae0-4bfd-9f83-e766ad67c2e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FBC3C97-325A-4DBF-B9F4-7511F94B1C0E}">
  <ds:schemaRefs>
    <ds:schemaRef ds:uri="http://schemas.microsoft.com/sharepoint/v3/contenttype/forms"/>
  </ds:schemaRefs>
</ds:datastoreItem>
</file>

<file path=customXml/itemProps3.xml><?xml version="1.0" encoding="utf-8"?>
<ds:datastoreItem xmlns:ds="http://schemas.openxmlformats.org/officeDocument/2006/customXml" ds:itemID="{FE6DE354-0B49-4B97-9B98-224E69656E4B}">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Median.thmx</Template>
  <TotalTime>1028</TotalTime>
  <Words>2068</Words>
  <Application>Microsoft Office PowerPoint</Application>
  <PresentationFormat>On-screen Show (4:3)</PresentationFormat>
  <Paragraphs>217</Paragraphs>
  <Slides>25</Slides>
  <Notes>3</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Times New Roman</vt:lpstr>
      <vt:lpstr>Wingdings</vt:lpstr>
      <vt:lpstr>Wingdings 2</vt:lpstr>
      <vt:lpstr>Median</vt:lpstr>
      <vt:lpstr>SECURE SOFTWARE DEVELOPMENT (SSD)</vt:lpstr>
      <vt:lpstr>Contents</vt:lpstr>
      <vt:lpstr>Ethical considerations</vt:lpstr>
      <vt:lpstr>Computer Misuse (Chapter 50A) and Cybersecurity Act of Singapore</vt:lpstr>
      <vt:lpstr>Computer Misuse (Chapter 50A) and Cybersecurity Act</vt:lpstr>
      <vt:lpstr>Common Vulnerabilities</vt:lpstr>
      <vt:lpstr>Common Vulnerabilities</vt:lpstr>
      <vt:lpstr>Launch Mutillidae – Inside Virtual Image</vt:lpstr>
      <vt:lpstr>Launch Mutillidae – Inside Virtual Image</vt:lpstr>
      <vt:lpstr>Setup (Optional) - Only for those who are not using the provided Virtual Image. </vt:lpstr>
      <vt:lpstr>Cross Site Scripting (XSS)</vt:lpstr>
      <vt:lpstr>Activity 12.1</vt:lpstr>
      <vt:lpstr>Cross Site Scripting in Mutillidae</vt:lpstr>
      <vt:lpstr>Cross Site Request Forgery Attack</vt:lpstr>
      <vt:lpstr>Activity 12.2 </vt:lpstr>
      <vt:lpstr>Task 1: Create a user "sammy" with password "samurai“ </vt:lpstr>
      <vt:lpstr>Task 2: Force someone to add a blog without consent. </vt:lpstr>
      <vt:lpstr>Task 3: CSRF on the User Poll</vt:lpstr>
      <vt:lpstr>OWASP 2013 --&gt; A8 - Cross Site Request Forgery (CSRF) --&gt; Add to your blog</vt:lpstr>
      <vt:lpstr>SQL Injection</vt:lpstr>
      <vt:lpstr>Activity 12.3 </vt:lpstr>
      <vt:lpstr>SQL Injection (Task 1 &amp; Task 2)</vt:lpstr>
      <vt:lpstr>Task 3: SQL Injection – Others</vt:lpstr>
      <vt:lpstr>OWASP 2017  A1  SQLi – Extract Data  User Info (SQL)</vt:lpstr>
      <vt:lpstr>Reflections - Individual</vt:lpstr>
    </vt:vector>
  </TitlesOfParts>
  <Company>NP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Champ</dc:creator>
  <cp:lastModifiedBy>Lee Yu Yee Dominic /CSF</cp:lastModifiedBy>
  <cp:revision>74</cp:revision>
  <dcterms:created xsi:type="dcterms:W3CDTF">2015-03-20T20:35:18Z</dcterms:created>
  <dcterms:modified xsi:type="dcterms:W3CDTF">2022-07-14T08:17:11Z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0x010100B9D8691FBD553D4397DC532467BB7172</vt:lpwstr>
  </property>
  <property fmtid="{D5CDD505-2E9C-101B-9397-08002B2CF9AE}" pid="3" name="MSIP_Label_30286cb9-b49f-4646-87a5-340028348160_Enabled">
    <vt:lpwstr>true</vt:lpwstr>
  </property>
  <property fmtid="{D5CDD505-2E9C-101B-9397-08002B2CF9AE}" pid="4" name="MSIP_Label_30286cb9-b49f-4646-87a5-340028348160_SetDate">
    <vt:lpwstr>2022-07-04T13:56:18Z</vt:lpwstr>
  </property>
  <property fmtid="{D5CDD505-2E9C-101B-9397-08002B2CF9AE}" pid="5" name="MSIP_Label_30286cb9-b49f-4646-87a5-340028348160_Method">
    <vt:lpwstr>Privileged</vt:lpwstr>
  </property>
  <property fmtid="{D5CDD505-2E9C-101B-9397-08002B2CF9AE}" pid="6" name="MSIP_Label_30286cb9-b49f-4646-87a5-340028348160_Name">
    <vt:lpwstr>30286cb9-b49f-4646-87a5-340028348160</vt:lpwstr>
  </property>
  <property fmtid="{D5CDD505-2E9C-101B-9397-08002B2CF9AE}" pid="7" name="MSIP_Label_30286cb9-b49f-4646-87a5-340028348160_SiteId">
    <vt:lpwstr>cba9e115-3016-4462-a1ab-a565cba0cdf1</vt:lpwstr>
  </property>
  <property fmtid="{D5CDD505-2E9C-101B-9397-08002B2CF9AE}" pid="8" name="MSIP_Label_30286cb9-b49f-4646-87a5-340028348160_ActionId">
    <vt:lpwstr>621ddcc8-3cc1-4628-8022-26f6c54b091a</vt:lpwstr>
  </property>
  <property fmtid="{D5CDD505-2E9C-101B-9397-08002B2CF9AE}" pid="9" name="MSIP_Label_30286cb9-b49f-4646-87a5-340028348160_ContentBits">
    <vt:lpwstr>1</vt:lpwstr>
  </property>
</Properties>
</file>